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12192000"/>
  <p:embeddedFontLst>
    <p:embeddedFont>
      <p:font typeface="微软雅黑" panose="020B0503020204020204" pitchFamily="34" charset="-122"/>
      <p:regular r:id="rId21"/>
      <p:bold r:id="rId22"/>
    </p:embeddedFont>
    <p:embeddedFont>
      <p:font typeface="MiSans" pitchFamily="2" charset="-122"/>
      <p:regular r:id="rId23"/>
    </p:embeddedFont>
    <p:embeddedFont>
      <p:font typeface="Noto Sans SC" panose="020B0200000000000000" pitchFamily="34" charset="-128"/>
      <p:regular r:id="rId24"/>
    </p:embeddedFont>
    <p:embeddedFont>
      <p:font typeface="Coda" panose="020B0500000000000004" pitchFamily="34" charset="77"/>
      <p:regular r:id="rId25"/>
    </p:embeddedFont>
    <p:embeddedFont>
      <p:font typeface="Quattrocento Sans" panose="020B0502050000020003" pitchFamily="34" charset="0"/>
      <p:regular r:id="rId26"/>
      <p:bold r:id="rId27"/>
    </p:embeddedFont>
  </p:embeddedFontLst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4610"/>
  </p:normalViewPr>
  <p:slideViewPr>
    <p:cSldViewPr snapToGrid="0" snapToObjects="1">
      <p:cViewPr varScale="1">
        <p:scale>
          <a:sx n="162" d="100"/>
          <a:sy n="162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60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jglg2a5a7cz6k/cover_bg.png"/>
          <p:cNvPicPr>
            <a:picLocks noChangeAspect="1"/>
          </p:cNvPicPr>
          <p:nvPr/>
        </p:nvPicPr>
        <p:blipFill>
          <a:blip r:embed="rId3">
            <a:alphaModFix amt="4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B0C10">
                  <a:alpha val="80000"/>
                </a:srgbClr>
              </a:gs>
              <a:gs pos="50000">
                <a:srgbClr val="0B0C1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TR"/>
          </a:p>
        </p:txBody>
      </p:sp>
      <p:sp>
        <p:nvSpPr>
          <p:cNvPr id="4" name="Shape 1"/>
          <p:cNvSpPr/>
          <p:nvPr/>
        </p:nvSpPr>
        <p:spPr>
          <a:xfrm>
            <a:off x="385763" y="1166813"/>
            <a:ext cx="2276475" cy="428625"/>
          </a:xfrm>
          <a:custGeom>
            <a:avLst/>
            <a:gdLst/>
            <a:ahLst/>
            <a:cxnLst/>
            <a:rect l="l" t="t" r="r" b="b"/>
            <a:pathLst>
              <a:path w="2276475" h="428625">
                <a:moveTo>
                  <a:pt x="214313" y="0"/>
                </a:moveTo>
                <a:lnTo>
                  <a:pt x="2062163" y="0"/>
                </a:lnTo>
                <a:cubicBezTo>
                  <a:pt x="2180445" y="0"/>
                  <a:pt x="2276475" y="96030"/>
                  <a:pt x="2276475" y="214313"/>
                </a:cubicBezTo>
                <a:lnTo>
                  <a:pt x="2276475" y="214313"/>
                </a:lnTo>
                <a:cubicBezTo>
                  <a:pt x="2276475" y="332595"/>
                  <a:pt x="2180445" y="428625"/>
                  <a:pt x="2062163" y="428625"/>
                </a:cubicBezTo>
                <a:lnTo>
                  <a:pt x="214313" y="428625"/>
                </a:lnTo>
                <a:cubicBezTo>
                  <a:pt x="96030" y="428625"/>
                  <a:pt x="0" y="332595"/>
                  <a:pt x="0" y="214313"/>
                </a:cubicBezTo>
                <a:lnTo>
                  <a:pt x="0" y="214313"/>
                </a:lnTo>
                <a:cubicBezTo>
                  <a:pt x="0" y="96030"/>
                  <a:pt x="96030" y="0"/>
                  <a:pt x="214312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2"/>
          <p:cNvSpPr/>
          <p:nvPr/>
        </p:nvSpPr>
        <p:spPr>
          <a:xfrm>
            <a:off x="604838" y="1285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Text 3"/>
          <p:cNvSpPr/>
          <p:nvPr/>
        </p:nvSpPr>
        <p:spPr>
          <a:xfrm>
            <a:off x="933450" y="1247775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68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FIRST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13360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Offline Solana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Transaction Signer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0005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C5C6C7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True Cold Storage with Consumer-Friendly Interface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4813" y="4667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Text 7"/>
          <p:cNvSpPr/>
          <p:nvPr/>
        </p:nvSpPr>
        <p:spPr>
          <a:xfrm>
            <a:off x="733425" y="4629150"/>
            <a:ext cx="2238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Colosseum Hackathon 2026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16014" y="461010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45A29E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2" name="Shape 9"/>
          <p:cNvSpPr/>
          <p:nvPr/>
        </p:nvSpPr>
        <p:spPr>
          <a:xfrm>
            <a:off x="3382714" y="46672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3" name="Text 10"/>
          <p:cNvSpPr/>
          <p:nvPr/>
        </p:nvSpPr>
        <p:spPr>
          <a:xfrm>
            <a:off x="3735139" y="4629150"/>
            <a:ext cx="2419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Agent: opencode-offline-signer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85763" y="5224463"/>
            <a:ext cx="11420475" cy="466725"/>
          </a:xfrm>
          <a:custGeom>
            <a:avLst/>
            <a:gdLst/>
            <a:ahLst/>
            <a:cxnLst/>
            <a:rect l="l" t="t" r="r" b="b"/>
            <a:pathLst>
              <a:path w="11420475" h="466725">
                <a:moveTo>
                  <a:pt x="76202" y="0"/>
                </a:moveTo>
                <a:lnTo>
                  <a:pt x="11344273" y="0"/>
                </a:lnTo>
                <a:cubicBezTo>
                  <a:pt x="11386358" y="0"/>
                  <a:pt x="11420475" y="34117"/>
                  <a:pt x="11420475" y="76202"/>
                </a:cubicBezTo>
                <a:lnTo>
                  <a:pt x="11420475" y="390523"/>
                </a:lnTo>
                <a:cubicBezTo>
                  <a:pt x="11420475" y="432608"/>
                  <a:pt x="11386358" y="466725"/>
                  <a:pt x="113442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5A29E">
              <a:alpha val="20000"/>
            </a:srgbClr>
          </a:solidFill>
          <a:ln w="12700">
            <a:solidFill>
              <a:srgbClr val="45A29E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5" name="Shape 12"/>
          <p:cNvSpPr/>
          <p:nvPr/>
        </p:nvSpPr>
        <p:spPr>
          <a:xfrm>
            <a:off x="604838" y="53625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4703" y="147861"/>
                </a:moveTo>
                <a:cubicBezTo>
                  <a:pt x="64703" y="148605"/>
                  <a:pt x="63847" y="149200"/>
                  <a:pt x="62768" y="149200"/>
                </a:cubicBezTo>
                <a:cubicBezTo>
                  <a:pt x="61540" y="149312"/>
                  <a:pt x="60685" y="148717"/>
                  <a:pt x="60685" y="147861"/>
                </a:cubicBezTo>
                <a:cubicBezTo>
                  <a:pt x="60685" y="147117"/>
                  <a:pt x="61540" y="146521"/>
                  <a:pt x="62619" y="146521"/>
                </a:cubicBezTo>
                <a:cubicBezTo>
                  <a:pt x="63736" y="146410"/>
                  <a:pt x="64703" y="147005"/>
                  <a:pt x="64703" y="147861"/>
                </a:cubicBezTo>
                <a:close/>
                <a:moveTo>
                  <a:pt x="53132" y="146186"/>
                </a:moveTo>
                <a:cubicBezTo>
                  <a:pt x="52871" y="146931"/>
                  <a:pt x="53615" y="147786"/>
                  <a:pt x="54732" y="148010"/>
                </a:cubicBezTo>
                <a:cubicBezTo>
                  <a:pt x="55699" y="148382"/>
                  <a:pt x="56815" y="148010"/>
                  <a:pt x="57038" y="147265"/>
                </a:cubicBezTo>
                <a:cubicBezTo>
                  <a:pt x="57262" y="146521"/>
                  <a:pt x="56555" y="145666"/>
                  <a:pt x="55438" y="145331"/>
                </a:cubicBezTo>
                <a:cubicBezTo>
                  <a:pt x="54471" y="145070"/>
                  <a:pt x="53392" y="145442"/>
                  <a:pt x="53132" y="146186"/>
                </a:cubicBezTo>
                <a:close/>
                <a:moveTo>
                  <a:pt x="69577" y="145554"/>
                </a:moveTo>
                <a:cubicBezTo>
                  <a:pt x="68498" y="145814"/>
                  <a:pt x="67754" y="146521"/>
                  <a:pt x="67866" y="147377"/>
                </a:cubicBezTo>
                <a:cubicBezTo>
                  <a:pt x="67977" y="148121"/>
                  <a:pt x="68945" y="148605"/>
                  <a:pt x="70061" y="148344"/>
                </a:cubicBezTo>
                <a:cubicBezTo>
                  <a:pt x="71140" y="148084"/>
                  <a:pt x="71884" y="147377"/>
                  <a:pt x="71772" y="146633"/>
                </a:cubicBezTo>
                <a:cubicBezTo>
                  <a:pt x="71661" y="145926"/>
                  <a:pt x="70656" y="145442"/>
                  <a:pt x="69577" y="145554"/>
                </a:cubicBezTo>
                <a:close/>
                <a:moveTo>
                  <a:pt x="94059" y="2977"/>
                </a:moveTo>
                <a:cubicBezTo>
                  <a:pt x="42453" y="2977"/>
                  <a:pt x="2977" y="42156"/>
                  <a:pt x="2977" y="93762"/>
                </a:cubicBezTo>
                <a:cubicBezTo>
                  <a:pt x="2977" y="135024"/>
                  <a:pt x="28947" y="170334"/>
                  <a:pt x="66042" y="182761"/>
                </a:cubicBezTo>
                <a:cubicBezTo>
                  <a:pt x="70805" y="183617"/>
                  <a:pt x="72479" y="180677"/>
                  <a:pt x="72479" y="178259"/>
                </a:cubicBezTo>
                <a:cubicBezTo>
                  <a:pt x="72479" y="175952"/>
                  <a:pt x="72368" y="163227"/>
                  <a:pt x="72368" y="155414"/>
                </a:cubicBezTo>
                <a:cubicBezTo>
                  <a:pt x="72368" y="155414"/>
                  <a:pt x="46323" y="160995"/>
                  <a:pt x="40853" y="144326"/>
                </a:cubicBezTo>
                <a:cubicBezTo>
                  <a:pt x="40853" y="144326"/>
                  <a:pt x="36612" y="133499"/>
                  <a:pt x="30510" y="130708"/>
                </a:cubicBezTo>
                <a:cubicBezTo>
                  <a:pt x="30510" y="130708"/>
                  <a:pt x="21989" y="124867"/>
                  <a:pt x="31105" y="124978"/>
                </a:cubicBezTo>
                <a:cubicBezTo>
                  <a:pt x="31105" y="124978"/>
                  <a:pt x="40370" y="125723"/>
                  <a:pt x="45467" y="134578"/>
                </a:cubicBezTo>
                <a:cubicBezTo>
                  <a:pt x="53615" y="148940"/>
                  <a:pt x="67270" y="144810"/>
                  <a:pt x="72591" y="142354"/>
                </a:cubicBezTo>
                <a:cubicBezTo>
                  <a:pt x="73447" y="136401"/>
                  <a:pt x="75865" y="132271"/>
                  <a:pt x="78544" y="129815"/>
                </a:cubicBezTo>
                <a:cubicBezTo>
                  <a:pt x="57745" y="127508"/>
                  <a:pt x="36761" y="124495"/>
                  <a:pt x="36761" y="88702"/>
                </a:cubicBezTo>
                <a:cubicBezTo>
                  <a:pt x="36761" y="78470"/>
                  <a:pt x="39588" y="73335"/>
                  <a:pt x="45541" y="66787"/>
                </a:cubicBezTo>
                <a:cubicBezTo>
                  <a:pt x="44574" y="64368"/>
                  <a:pt x="41411" y="54397"/>
                  <a:pt x="46509" y="41523"/>
                </a:cubicBezTo>
                <a:cubicBezTo>
                  <a:pt x="54285" y="39105"/>
                  <a:pt x="72182" y="51569"/>
                  <a:pt x="72182" y="51569"/>
                </a:cubicBezTo>
                <a:cubicBezTo>
                  <a:pt x="79623" y="49485"/>
                  <a:pt x="87623" y="48406"/>
                  <a:pt x="95548" y="48406"/>
                </a:cubicBezTo>
                <a:cubicBezTo>
                  <a:pt x="103473" y="48406"/>
                  <a:pt x="111472" y="49485"/>
                  <a:pt x="118914" y="51569"/>
                </a:cubicBezTo>
                <a:cubicBezTo>
                  <a:pt x="118914" y="51569"/>
                  <a:pt x="136810" y="39067"/>
                  <a:pt x="144587" y="41523"/>
                </a:cubicBezTo>
                <a:cubicBezTo>
                  <a:pt x="149684" y="54434"/>
                  <a:pt x="146521" y="64368"/>
                  <a:pt x="145554" y="66787"/>
                </a:cubicBezTo>
                <a:cubicBezTo>
                  <a:pt x="151507" y="73372"/>
                  <a:pt x="155153" y="78507"/>
                  <a:pt x="155153" y="88702"/>
                </a:cubicBezTo>
                <a:cubicBezTo>
                  <a:pt x="155153" y="124606"/>
                  <a:pt x="133238" y="127471"/>
                  <a:pt x="112440" y="129815"/>
                </a:cubicBezTo>
                <a:cubicBezTo>
                  <a:pt x="115863" y="132755"/>
                  <a:pt x="118765" y="138336"/>
                  <a:pt x="118765" y="147079"/>
                </a:cubicBezTo>
                <a:cubicBezTo>
                  <a:pt x="118765" y="159618"/>
                  <a:pt x="118653" y="175133"/>
                  <a:pt x="118653" y="178184"/>
                </a:cubicBezTo>
                <a:cubicBezTo>
                  <a:pt x="118653" y="180603"/>
                  <a:pt x="120365" y="183542"/>
                  <a:pt x="125090" y="182687"/>
                </a:cubicBezTo>
                <a:cubicBezTo>
                  <a:pt x="162297" y="170334"/>
                  <a:pt x="187523" y="135024"/>
                  <a:pt x="187523" y="93762"/>
                </a:cubicBezTo>
                <a:cubicBezTo>
                  <a:pt x="187523" y="42156"/>
                  <a:pt x="145666" y="2977"/>
                  <a:pt x="94059" y="2977"/>
                </a:cubicBezTo>
                <a:close/>
                <a:moveTo>
                  <a:pt x="39142" y="131304"/>
                </a:moveTo>
                <a:cubicBezTo>
                  <a:pt x="38658" y="131676"/>
                  <a:pt x="38770" y="132531"/>
                  <a:pt x="39402" y="133238"/>
                </a:cubicBezTo>
                <a:cubicBezTo>
                  <a:pt x="39998" y="133834"/>
                  <a:pt x="40853" y="134094"/>
                  <a:pt x="41337" y="133610"/>
                </a:cubicBezTo>
                <a:cubicBezTo>
                  <a:pt x="41821" y="133238"/>
                  <a:pt x="41709" y="132383"/>
                  <a:pt x="41077" y="131676"/>
                </a:cubicBezTo>
                <a:cubicBezTo>
                  <a:pt x="40481" y="131080"/>
                  <a:pt x="39625" y="130820"/>
                  <a:pt x="39142" y="131304"/>
                </a:cubicBezTo>
                <a:close/>
                <a:moveTo>
                  <a:pt x="35123" y="128290"/>
                </a:moveTo>
                <a:cubicBezTo>
                  <a:pt x="34863" y="128774"/>
                  <a:pt x="35235" y="129369"/>
                  <a:pt x="35979" y="129741"/>
                </a:cubicBezTo>
                <a:cubicBezTo>
                  <a:pt x="36575" y="130113"/>
                  <a:pt x="37319" y="130001"/>
                  <a:pt x="37579" y="129480"/>
                </a:cubicBezTo>
                <a:cubicBezTo>
                  <a:pt x="37840" y="128997"/>
                  <a:pt x="37467" y="128401"/>
                  <a:pt x="36723" y="128029"/>
                </a:cubicBezTo>
                <a:cubicBezTo>
                  <a:pt x="35979" y="127806"/>
                  <a:pt x="35384" y="127918"/>
                  <a:pt x="35123" y="128290"/>
                </a:cubicBezTo>
                <a:close/>
                <a:moveTo>
                  <a:pt x="47179" y="141536"/>
                </a:moveTo>
                <a:cubicBezTo>
                  <a:pt x="46583" y="142019"/>
                  <a:pt x="46806" y="143135"/>
                  <a:pt x="47662" y="143842"/>
                </a:cubicBezTo>
                <a:cubicBezTo>
                  <a:pt x="48518" y="144698"/>
                  <a:pt x="49597" y="144810"/>
                  <a:pt x="50081" y="144214"/>
                </a:cubicBezTo>
                <a:cubicBezTo>
                  <a:pt x="50564" y="143731"/>
                  <a:pt x="50341" y="142615"/>
                  <a:pt x="49597" y="141908"/>
                </a:cubicBezTo>
                <a:cubicBezTo>
                  <a:pt x="48778" y="141052"/>
                  <a:pt x="47662" y="140940"/>
                  <a:pt x="47179" y="141536"/>
                </a:cubicBezTo>
                <a:close/>
                <a:moveTo>
                  <a:pt x="42937" y="136066"/>
                </a:moveTo>
                <a:cubicBezTo>
                  <a:pt x="42342" y="136438"/>
                  <a:pt x="42342" y="137406"/>
                  <a:pt x="42937" y="138261"/>
                </a:cubicBezTo>
                <a:cubicBezTo>
                  <a:pt x="43532" y="139117"/>
                  <a:pt x="44537" y="139489"/>
                  <a:pt x="45021" y="139117"/>
                </a:cubicBezTo>
                <a:cubicBezTo>
                  <a:pt x="45616" y="138633"/>
                  <a:pt x="45616" y="137666"/>
                  <a:pt x="45021" y="136810"/>
                </a:cubicBezTo>
                <a:cubicBezTo>
                  <a:pt x="44500" y="135954"/>
                  <a:pt x="43532" y="135582"/>
                  <a:pt x="42937" y="13606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6" name="Text 13"/>
          <p:cNvSpPr/>
          <p:nvPr/>
        </p:nvSpPr>
        <p:spPr>
          <a:xfrm>
            <a:off x="933450" y="5343525"/>
            <a:ext cx="2771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github.com/Osman-SK/Offline-Signer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842" y="320842"/>
            <a:ext cx="11614484" cy="192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1" b="1" kern="0" spc="5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QUALITY ASSURANCE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0842" y="577516"/>
            <a:ext cx="11742821" cy="3850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32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 Coverage: Comprehensive Testing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4853" y="1159042"/>
            <a:ext cx="11542295" cy="2839453"/>
          </a:xfrm>
          <a:custGeom>
            <a:avLst/>
            <a:gdLst/>
            <a:ahLst/>
            <a:cxnLst/>
            <a:rect l="l" t="t" r="r" b="b"/>
            <a:pathLst>
              <a:path w="11542295" h="2839453">
                <a:moveTo>
                  <a:pt x="64172" y="0"/>
                </a:moveTo>
                <a:lnTo>
                  <a:pt x="11478123" y="0"/>
                </a:lnTo>
                <a:cubicBezTo>
                  <a:pt x="11513564" y="0"/>
                  <a:pt x="11542295" y="28731"/>
                  <a:pt x="11542295" y="64172"/>
                </a:cubicBezTo>
                <a:lnTo>
                  <a:pt x="11542295" y="2775281"/>
                </a:lnTo>
                <a:cubicBezTo>
                  <a:pt x="11542295" y="2810722"/>
                  <a:pt x="11513564" y="2839453"/>
                  <a:pt x="11478123" y="2839453"/>
                </a:cubicBezTo>
                <a:lnTo>
                  <a:pt x="64172" y="2839453"/>
                </a:lnTo>
                <a:cubicBezTo>
                  <a:pt x="28731" y="2839453"/>
                  <a:pt x="0" y="2810722"/>
                  <a:pt x="0" y="2775281"/>
                </a:cubicBezTo>
                <a:lnTo>
                  <a:pt x="0" y="64172"/>
                </a:lnTo>
                <a:cubicBezTo>
                  <a:pt x="0" y="28754"/>
                  <a:pt x="28754" y="0"/>
                  <a:pt x="64172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28863" y="1163053"/>
          <a:ext cx="11534274" cy="3256548"/>
        </p:xfrm>
        <a:graphic>
          <a:graphicData uri="http://schemas.openxmlformats.org/drawingml/2006/table">
            <a:tbl>
              <a:tblPr/>
              <a:tblGrid>
                <a:gridCol w="5017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7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66FCF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Module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29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66FCF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Tests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29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66FCF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Coverage Areas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29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Key Management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24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Generation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Import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Encryption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Transaction Processing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Parsing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Validation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Signing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18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Sign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Verify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Preview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API Integration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18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End-to-End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0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Workflows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28337" marR="128337" marT="128337" marB="12833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Shape 3"/>
          <p:cNvSpPr/>
          <p:nvPr/>
        </p:nvSpPr>
        <p:spPr>
          <a:xfrm>
            <a:off x="328863" y="4170947"/>
            <a:ext cx="5678905" cy="1427747"/>
          </a:xfrm>
          <a:custGeom>
            <a:avLst/>
            <a:gdLst/>
            <a:ahLst/>
            <a:cxnLst/>
            <a:rect l="l" t="t" r="r" b="b"/>
            <a:pathLst>
              <a:path w="5678905" h="1427747">
                <a:moveTo>
                  <a:pt x="64163" y="0"/>
                </a:moveTo>
                <a:lnTo>
                  <a:pt x="5614742" y="0"/>
                </a:lnTo>
                <a:cubicBezTo>
                  <a:pt x="5650179" y="0"/>
                  <a:pt x="5678905" y="28727"/>
                  <a:pt x="5678905" y="64163"/>
                </a:cubicBezTo>
                <a:lnTo>
                  <a:pt x="5678905" y="1363584"/>
                </a:lnTo>
                <a:cubicBezTo>
                  <a:pt x="5678905" y="1399021"/>
                  <a:pt x="5650179" y="1427747"/>
                  <a:pt x="5614742" y="1427747"/>
                </a:cubicBezTo>
                <a:lnTo>
                  <a:pt x="64163" y="1427747"/>
                </a:lnTo>
                <a:cubicBezTo>
                  <a:pt x="28727" y="1427747"/>
                  <a:pt x="0" y="1399021"/>
                  <a:pt x="0" y="1363584"/>
                </a:cubicBezTo>
                <a:lnTo>
                  <a:pt x="0" y="64163"/>
                </a:lnTo>
                <a:cubicBezTo>
                  <a:pt x="0" y="28750"/>
                  <a:pt x="28750" y="0"/>
                  <a:pt x="64163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7" name="Text 4"/>
          <p:cNvSpPr/>
          <p:nvPr/>
        </p:nvSpPr>
        <p:spPr>
          <a:xfrm>
            <a:off x="529389" y="4371474"/>
            <a:ext cx="1692442" cy="192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Tests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29389" y="4628147"/>
            <a:ext cx="1868905" cy="481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789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82+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29389" y="5173579"/>
            <a:ext cx="1700463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test suite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57537" y="4596063"/>
            <a:ext cx="577516" cy="577516"/>
          </a:xfrm>
          <a:custGeom>
            <a:avLst/>
            <a:gdLst/>
            <a:ahLst/>
            <a:cxnLst/>
            <a:rect l="l" t="t" r="r" b="b"/>
            <a:pathLst>
              <a:path w="577516" h="577516">
                <a:moveTo>
                  <a:pt x="386439" y="10603"/>
                </a:moveTo>
                <a:cubicBezTo>
                  <a:pt x="372340" y="-3497"/>
                  <a:pt x="349442" y="-3497"/>
                  <a:pt x="335343" y="10603"/>
                </a:cubicBezTo>
                <a:cubicBezTo>
                  <a:pt x="321243" y="24702"/>
                  <a:pt x="321243" y="47600"/>
                  <a:pt x="335343" y="61699"/>
                </a:cubicBezTo>
                <a:lnTo>
                  <a:pt x="345945" y="72189"/>
                </a:lnTo>
                <a:lnTo>
                  <a:pt x="31696" y="386439"/>
                </a:lnTo>
                <a:cubicBezTo>
                  <a:pt x="11392" y="406743"/>
                  <a:pt x="0" y="434265"/>
                  <a:pt x="0" y="463028"/>
                </a:cubicBezTo>
                <a:lnTo>
                  <a:pt x="0" y="469232"/>
                </a:lnTo>
                <a:cubicBezTo>
                  <a:pt x="0" y="529013"/>
                  <a:pt x="48502" y="577516"/>
                  <a:pt x="108284" y="577516"/>
                </a:cubicBezTo>
                <a:lnTo>
                  <a:pt x="114488" y="577516"/>
                </a:lnTo>
                <a:cubicBezTo>
                  <a:pt x="143251" y="577516"/>
                  <a:pt x="170773" y="566123"/>
                  <a:pt x="191077" y="545820"/>
                </a:cubicBezTo>
                <a:lnTo>
                  <a:pt x="505326" y="231570"/>
                </a:lnTo>
                <a:lnTo>
                  <a:pt x="515929" y="242173"/>
                </a:lnTo>
                <a:cubicBezTo>
                  <a:pt x="530029" y="256273"/>
                  <a:pt x="552926" y="256273"/>
                  <a:pt x="567026" y="242173"/>
                </a:cubicBezTo>
                <a:cubicBezTo>
                  <a:pt x="581125" y="228074"/>
                  <a:pt x="581125" y="205176"/>
                  <a:pt x="567026" y="191077"/>
                </a:cubicBezTo>
                <a:lnTo>
                  <a:pt x="386552" y="10603"/>
                </a:lnTo>
                <a:close/>
                <a:moveTo>
                  <a:pt x="231570" y="288758"/>
                </a:moveTo>
                <a:lnTo>
                  <a:pt x="397042" y="123286"/>
                </a:lnTo>
                <a:lnTo>
                  <a:pt x="454230" y="180474"/>
                </a:lnTo>
                <a:lnTo>
                  <a:pt x="345945" y="288758"/>
                </a:lnTo>
                <a:lnTo>
                  <a:pt x="231458" y="288758"/>
                </a:lnTo>
                <a:close/>
              </a:path>
            </a:pathLst>
          </a:custGeom>
          <a:solidFill>
            <a:srgbClr val="66FCF1">
              <a:alpha val="3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" name="Shape 8"/>
          <p:cNvSpPr/>
          <p:nvPr/>
        </p:nvSpPr>
        <p:spPr>
          <a:xfrm>
            <a:off x="6184232" y="4170947"/>
            <a:ext cx="5678905" cy="1427747"/>
          </a:xfrm>
          <a:custGeom>
            <a:avLst/>
            <a:gdLst/>
            <a:ahLst/>
            <a:cxnLst/>
            <a:rect l="l" t="t" r="r" b="b"/>
            <a:pathLst>
              <a:path w="5678905" h="1427747">
                <a:moveTo>
                  <a:pt x="64163" y="0"/>
                </a:moveTo>
                <a:lnTo>
                  <a:pt x="5614742" y="0"/>
                </a:lnTo>
                <a:cubicBezTo>
                  <a:pt x="5650179" y="0"/>
                  <a:pt x="5678905" y="28727"/>
                  <a:pt x="5678905" y="64163"/>
                </a:cubicBezTo>
                <a:lnTo>
                  <a:pt x="5678905" y="1363584"/>
                </a:lnTo>
                <a:cubicBezTo>
                  <a:pt x="5678905" y="1399021"/>
                  <a:pt x="5650179" y="1427747"/>
                  <a:pt x="5614742" y="1427747"/>
                </a:cubicBezTo>
                <a:lnTo>
                  <a:pt x="64163" y="1427747"/>
                </a:lnTo>
                <a:cubicBezTo>
                  <a:pt x="28727" y="1427747"/>
                  <a:pt x="0" y="1399021"/>
                  <a:pt x="0" y="1363584"/>
                </a:cubicBezTo>
                <a:lnTo>
                  <a:pt x="0" y="64163"/>
                </a:lnTo>
                <a:cubicBezTo>
                  <a:pt x="0" y="28750"/>
                  <a:pt x="28750" y="0"/>
                  <a:pt x="64163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2" name="Text 9"/>
          <p:cNvSpPr/>
          <p:nvPr/>
        </p:nvSpPr>
        <p:spPr>
          <a:xfrm>
            <a:off x="6384758" y="4371474"/>
            <a:ext cx="1451811" cy="192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Coverage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84758" y="4628147"/>
            <a:ext cx="1628274" cy="4812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789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~70%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384758" y="5173579"/>
            <a:ext cx="1459832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paths covered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976811" y="4596063"/>
            <a:ext cx="649705" cy="577516"/>
          </a:xfrm>
          <a:custGeom>
            <a:avLst/>
            <a:gdLst/>
            <a:ahLst/>
            <a:cxnLst/>
            <a:rect l="l" t="t" r="r" b="b"/>
            <a:pathLst>
              <a:path w="649705" h="577516">
                <a:moveTo>
                  <a:pt x="577967" y="270711"/>
                </a:moveTo>
                <a:lnTo>
                  <a:pt x="379446" y="270711"/>
                </a:lnTo>
                <a:cubicBezTo>
                  <a:pt x="359481" y="270711"/>
                  <a:pt x="343351" y="254581"/>
                  <a:pt x="343351" y="234616"/>
                </a:cubicBezTo>
                <a:lnTo>
                  <a:pt x="343351" y="36095"/>
                </a:lnTo>
                <a:cubicBezTo>
                  <a:pt x="343351" y="16130"/>
                  <a:pt x="359594" y="-226"/>
                  <a:pt x="379333" y="2369"/>
                </a:cubicBezTo>
                <a:cubicBezTo>
                  <a:pt x="500025" y="18386"/>
                  <a:pt x="595676" y="114037"/>
                  <a:pt x="611693" y="234729"/>
                </a:cubicBezTo>
                <a:cubicBezTo>
                  <a:pt x="614287" y="254468"/>
                  <a:pt x="597932" y="270711"/>
                  <a:pt x="577967" y="270711"/>
                </a:cubicBezTo>
                <a:close/>
                <a:moveTo>
                  <a:pt x="251084" y="41960"/>
                </a:moveTo>
                <a:cubicBezTo>
                  <a:pt x="271500" y="37674"/>
                  <a:pt x="289209" y="54368"/>
                  <a:pt x="289209" y="75235"/>
                </a:cubicBezTo>
                <a:lnTo>
                  <a:pt x="289209" y="297782"/>
                </a:lnTo>
                <a:cubicBezTo>
                  <a:pt x="289209" y="304098"/>
                  <a:pt x="291465" y="310189"/>
                  <a:pt x="295413" y="315039"/>
                </a:cubicBezTo>
                <a:lnTo>
                  <a:pt x="444416" y="494836"/>
                </a:lnTo>
                <a:cubicBezTo>
                  <a:pt x="457614" y="510741"/>
                  <a:pt x="454794" y="534766"/>
                  <a:pt x="436634" y="544579"/>
                </a:cubicBezTo>
                <a:cubicBezTo>
                  <a:pt x="398170" y="565559"/>
                  <a:pt x="354067" y="577516"/>
                  <a:pt x="307256" y="577516"/>
                </a:cubicBezTo>
                <a:cubicBezTo>
                  <a:pt x="157802" y="577516"/>
                  <a:pt x="36546" y="456260"/>
                  <a:pt x="36546" y="306805"/>
                </a:cubicBezTo>
                <a:cubicBezTo>
                  <a:pt x="36546" y="176526"/>
                  <a:pt x="128475" y="67790"/>
                  <a:pt x="251084" y="41960"/>
                </a:cubicBezTo>
                <a:close/>
                <a:moveTo>
                  <a:pt x="538940" y="324853"/>
                </a:moveTo>
                <a:lnTo>
                  <a:pt x="611129" y="324853"/>
                </a:lnTo>
                <a:cubicBezTo>
                  <a:pt x="631996" y="324853"/>
                  <a:pt x="648690" y="342562"/>
                  <a:pt x="644404" y="362978"/>
                </a:cubicBezTo>
                <a:cubicBezTo>
                  <a:pt x="632899" y="417571"/>
                  <a:pt x="604925" y="466073"/>
                  <a:pt x="565898" y="503070"/>
                </a:cubicBezTo>
                <a:cubicBezTo>
                  <a:pt x="552024" y="516268"/>
                  <a:pt x="530254" y="513448"/>
                  <a:pt x="518072" y="498671"/>
                </a:cubicBezTo>
                <a:lnTo>
                  <a:pt x="422872" y="383958"/>
                </a:lnTo>
                <a:cubicBezTo>
                  <a:pt x="403359" y="360383"/>
                  <a:pt x="420165" y="324853"/>
                  <a:pt x="450620" y="324853"/>
                </a:cubicBezTo>
                <a:lnTo>
                  <a:pt x="538827" y="324853"/>
                </a:lnTo>
                <a:close/>
              </a:path>
            </a:pathLst>
          </a:custGeom>
          <a:solidFill>
            <a:srgbClr val="66FCF1">
              <a:alpha val="3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6" name="Shape 13"/>
          <p:cNvSpPr/>
          <p:nvPr/>
        </p:nvSpPr>
        <p:spPr>
          <a:xfrm>
            <a:off x="324853" y="5771147"/>
            <a:ext cx="11542295" cy="1082842"/>
          </a:xfrm>
          <a:custGeom>
            <a:avLst/>
            <a:gdLst/>
            <a:ahLst/>
            <a:cxnLst/>
            <a:rect l="l" t="t" r="r" b="b"/>
            <a:pathLst>
              <a:path w="11542295" h="1082842">
                <a:moveTo>
                  <a:pt x="64169" y="0"/>
                </a:moveTo>
                <a:lnTo>
                  <a:pt x="11478126" y="0"/>
                </a:lnTo>
                <a:cubicBezTo>
                  <a:pt x="11513565" y="0"/>
                  <a:pt x="11542295" y="28730"/>
                  <a:pt x="11542295" y="64169"/>
                </a:cubicBezTo>
                <a:lnTo>
                  <a:pt x="11542295" y="1018673"/>
                </a:lnTo>
                <a:cubicBezTo>
                  <a:pt x="11542295" y="1054113"/>
                  <a:pt x="11513565" y="1082842"/>
                  <a:pt x="11478126" y="1082842"/>
                </a:cubicBezTo>
                <a:lnTo>
                  <a:pt x="64169" y="1082842"/>
                </a:lnTo>
                <a:cubicBezTo>
                  <a:pt x="28730" y="1082842"/>
                  <a:pt x="0" y="1054113"/>
                  <a:pt x="0" y="1018673"/>
                </a:cubicBezTo>
                <a:lnTo>
                  <a:pt x="0" y="64169"/>
                </a:lnTo>
                <a:cubicBezTo>
                  <a:pt x="0" y="28753"/>
                  <a:pt x="28753" y="0"/>
                  <a:pt x="64169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7" name="Shape 14"/>
          <p:cNvSpPr/>
          <p:nvPr/>
        </p:nvSpPr>
        <p:spPr>
          <a:xfrm>
            <a:off x="499311" y="5967663"/>
            <a:ext cx="180474" cy="160421"/>
          </a:xfrm>
          <a:custGeom>
            <a:avLst/>
            <a:gdLst/>
            <a:ahLst/>
            <a:cxnLst/>
            <a:rect l="l" t="t" r="r" b="b"/>
            <a:pathLst>
              <a:path w="180474" h="160421">
                <a:moveTo>
                  <a:pt x="60158" y="30079"/>
                </a:moveTo>
                <a:cubicBezTo>
                  <a:pt x="60158" y="13473"/>
                  <a:pt x="73631" y="0"/>
                  <a:pt x="90237" y="0"/>
                </a:cubicBezTo>
                <a:cubicBezTo>
                  <a:pt x="106843" y="0"/>
                  <a:pt x="120316" y="13473"/>
                  <a:pt x="120316" y="30079"/>
                </a:cubicBezTo>
                <a:lnTo>
                  <a:pt x="120316" y="31207"/>
                </a:lnTo>
                <a:cubicBezTo>
                  <a:pt x="120316" y="36126"/>
                  <a:pt x="116337" y="40105"/>
                  <a:pt x="111417" y="40105"/>
                </a:cubicBezTo>
                <a:lnTo>
                  <a:pt x="69088" y="40105"/>
                </a:lnTo>
                <a:cubicBezTo>
                  <a:pt x="64168" y="40105"/>
                  <a:pt x="60189" y="36126"/>
                  <a:pt x="60189" y="31207"/>
                </a:cubicBezTo>
                <a:lnTo>
                  <a:pt x="60189" y="30079"/>
                </a:lnTo>
                <a:close/>
                <a:moveTo>
                  <a:pt x="168442" y="34089"/>
                </a:moveTo>
                <a:cubicBezTo>
                  <a:pt x="171763" y="38507"/>
                  <a:pt x="170855" y="44805"/>
                  <a:pt x="166437" y="48126"/>
                </a:cubicBezTo>
                <a:lnTo>
                  <a:pt x="135794" y="71093"/>
                </a:lnTo>
                <a:cubicBezTo>
                  <a:pt x="137455" y="73881"/>
                  <a:pt x="138708" y="76952"/>
                  <a:pt x="139491" y="80211"/>
                </a:cubicBezTo>
                <a:lnTo>
                  <a:pt x="170447" y="80211"/>
                </a:lnTo>
                <a:cubicBezTo>
                  <a:pt x="175993" y="80211"/>
                  <a:pt x="180474" y="84691"/>
                  <a:pt x="180474" y="90237"/>
                </a:cubicBezTo>
                <a:cubicBezTo>
                  <a:pt x="180474" y="95783"/>
                  <a:pt x="175993" y="100263"/>
                  <a:pt x="170447" y="100263"/>
                </a:cubicBezTo>
                <a:lnTo>
                  <a:pt x="140368" y="100263"/>
                </a:lnTo>
                <a:lnTo>
                  <a:pt x="140368" y="110289"/>
                </a:lnTo>
                <a:cubicBezTo>
                  <a:pt x="140368" y="111104"/>
                  <a:pt x="140337" y="111950"/>
                  <a:pt x="140306" y="112765"/>
                </a:cubicBezTo>
                <a:lnTo>
                  <a:pt x="166437" y="132347"/>
                </a:lnTo>
                <a:cubicBezTo>
                  <a:pt x="170855" y="135669"/>
                  <a:pt x="171763" y="141966"/>
                  <a:pt x="168442" y="146384"/>
                </a:cubicBezTo>
                <a:cubicBezTo>
                  <a:pt x="165121" y="150802"/>
                  <a:pt x="158823" y="151711"/>
                  <a:pt x="154405" y="148389"/>
                </a:cubicBezTo>
                <a:lnTo>
                  <a:pt x="134635" y="133569"/>
                </a:lnTo>
                <a:cubicBezTo>
                  <a:pt x="127366" y="147418"/>
                  <a:pt x="113799" y="157444"/>
                  <a:pt x="97757" y="159857"/>
                </a:cubicBezTo>
                <a:lnTo>
                  <a:pt x="97757" y="87730"/>
                </a:lnTo>
                <a:cubicBezTo>
                  <a:pt x="97757" y="83563"/>
                  <a:pt x="94404" y="80211"/>
                  <a:pt x="90237" y="80211"/>
                </a:cubicBezTo>
                <a:cubicBezTo>
                  <a:pt x="86070" y="80211"/>
                  <a:pt x="82717" y="83563"/>
                  <a:pt x="82717" y="87730"/>
                </a:cubicBezTo>
                <a:lnTo>
                  <a:pt x="82717" y="159857"/>
                </a:lnTo>
                <a:cubicBezTo>
                  <a:pt x="66675" y="157444"/>
                  <a:pt x="53108" y="147418"/>
                  <a:pt x="45839" y="133569"/>
                </a:cubicBezTo>
                <a:lnTo>
                  <a:pt x="26068" y="148389"/>
                </a:lnTo>
                <a:cubicBezTo>
                  <a:pt x="21651" y="151711"/>
                  <a:pt x="15353" y="150802"/>
                  <a:pt x="12032" y="146384"/>
                </a:cubicBezTo>
                <a:cubicBezTo>
                  <a:pt x="8710" y="141966"/>
                  <a:pt x="9619" y="135669"/>
                  <a:pt x="14037" y="132347"/>
                </a:cubicBezTo>
                <a:lnTo>
                  <a:pt x="40168" y="112765"/>
                </a:lnTo>
                <a:cubicBezTo>
                  <a:pt x="40137" y="111950"/>
                  <a:pt x="40105" y="111135"/>
                  <a:pt x="40105" y="110289"/>
                </a:cubicBezTo>
                <a:lnTo>
                  <a:pt x="40105" y="100263"/>
                </a:lnTo>
                <a:lnTo>
                  <a:pt x="10026" y="100263"/>
                </a:lnTo>
                <a:cubicBezTo>
                  <a:pt x="4481" y="100263"/>
                  <a:pt x="0" y="95783"/>
                  <a:pt x="0" y="90237"/>
                </a:cubicBezTo>
                <a:cubicBezTo>
                  <a:pt x="0" y="84691"/>
                  <a:pt x="4481" y="80211"/>
                  <a:pt x="10026" y="80211"/>
                </a:cubicBezTo>
                <a:lnTo>
                  <a:pt x="40983" y="80211"/>
                </a:lnTo>
                <a:cubicBezTo>
                  <a:pt x="41766" y="76952"/>
                  <a:pt x="43019" y="73881"/>
                  <a:pt x="44680" y="71093"/>
                </a:cubicBezTo>
                <a:lnTo>
                  <a:pt x="14037" y="48126"/>
                </a:lnTo>
                <a:cubicBezTo>
                  <a:pt x="9619" y="44805"/>
                  <a:pt x="8710" y="38507"/>
                  <a:pt x="12032" y="34089"/>
                </a:cubicBezTo>
                <a:cubicBezTo>
                  <a:pt x="15353" y="29672"/>
                  <a:pt x="21651" y="28763"/>
                  <a:pt x="26068" y="32084"/>
                </a:cubicBezTo>
                <a:lnTo>
                  <a:pt x="60158" y="57651"/>
                </a:lnTo>
                <a:cubicBezTo>
                  <a:pt x="64012" y="56053"/>
                  <a:pt x="68242" y="55145"/>
                  <a:pt x="72691" y="55145"/>
                </a:cubicBezTo>
                <a:lnTo>
                  <a:pt x="107783" y="55145"/>
                </a:lnTo>
                <a:cubicBezTo>
                  <a:pt x="112232" y="55145"/>
                  <a:pt x="116462" y="56022"/>
                  <a:pt x="120316" y="57651"/>
                </a:cubicBezTo>
                <a:lnTo>
                  <a:pt x="154405" y="32084"/>
                </a:lnTo>
                <a:cubicBezTo>
                  <a:pt x="158823" y="28763"/>
                  <a:pt x="165121" y="29672"/>
                  <a:pt x="168442" y="3408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8" name="Text 15"/>
          <p:cNvSpPr/>
          <p:nvPr/>
        </p:nvSpPr>
        <p:spPr>
          <a:xfrm>
            <a:off x="689811" y="5935579"/>
            <a:ext cx="11093116" cy="22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3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Edge Cases Covered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93295" y="6292516"/>
            <a:ext cx="2703095" cy="393032"/>
          </a:xfrm>
          <a:custGeom>
            <a:avLst/>
            <a:gdLst/>
            <a:ahLst/>
            <a:cxnLst/>
            <a:rect l="l" t="t" r="r" b="b"/>
            <a:pathLst>
              <a:path w="2703095" h="393032">
                <a:moveTo>
                  <a:pt x="64170" y="0"/>
                </a:moveTo>
                <a:lnTo>
                  <a:pt x="2638924" y="0"/>
                </a:lnTo>
                <a:cubicBezTo>
                  <a:pt x="2674365" y="0"/>
                  <a:pt x="2703095" y="28730"/>
                  <a:pt x="2703095" y="64170"/>
                </a:cubicBezTo>
                <a:lnTo>
                  <a:pt x="2703095" y="328861"/>
                </a:lnTo>
                <a:cubicBezTo>
                  <a:pt x="2703095" y="364302"/>
                  <a:pt x="2674365" y="393032"/>
                  <a:pt x="2638924" y="393032"/>
                </a:cubicBezTo>
                <a:lnTo>
                  <a:pt x="64170" y="393032"/>
                </a:lnTo>
                <a:cubicBezTo>
                  <a:pt x="28730" y="393032"/>
                  <a:pt x="0" y="364302"/>
                  <a:pt x="0" y="328861"/>
                </a:cubicBezTo>
                <a:lnTo>
                  <a:pt x="0" y="64170"/>
                </a:lnTo>
                <a:cubicBezTo>
                  <a:pt x="0" y="28754"/>
                  <a:pt x="28754" y="0"/>
                  <a:pt x="64170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0" name="Shape 17"/>
          <p:cNvSpPr/>
          <p:nvPr/>
        </p:nvSpPr>
        <p:spPr>
          <a:xfrm>
            <a:off x="613611" y="6408821"/>
            <a:ext cx="160421" cy="160421"/>
          </a:xfrm>
          <a:custGeom>
            <a:avLst/>
            <a:gdLst/>
            <a:ahLst/>
            <a:cxnLst/>
            <a:rect l="l" t="t" r="r" b="b"/>
            <a:pathLst>
              <a:path w="160421" h="160421">
                <a:moveTo>
                  <a:pt x="80211" y="160421"/>
                </a:moveTo>
                <a:cubicBezTo>
                  <a:pt x="124480" y="160421"/>
                  <a:pt x="160421" y="124480"/>
                  <a:pt x="160421" y="80211"/>
                </a:cubicBezTo>
                <a:cubicBezTo>
                  <a:pt x="160421" y="35941"/>
                  <a:pt x="124480" y="0"/>
                  <a:pt x="80211" y="0"/>
                </a:cubicBezTo>
                <a:cubicBezTo>
                  <a:pt x="35941" y="0"/>
                  <a:pt x="0" y="35941"/>
                  <a:pt x="0" y="80211"/>
                </a:cubicBezTo>
                <a:cubicBezTo>
                  <a:pt x="0" y="124480"/>
                  <a:pt x="35941" y="160421"/>
                  <a:pt x="80211" y="160421"/>
                </a:cubicBezTo>
                <a:close/>
                <a:moveTo>
                  <a:pt x="52325" y="52325"/>
                </a:moveTo>
                <a:cubicBezTo>
                  <a:pt x="55270" y="49380"/>
                  <a:pt x="60033" y="49380"/>
                  <a:pt x="62946" y="52325"/>
                </a:cubicBezTo>
                <a:lnTo>
                  <a:pt x="80179" y="69558"/>
                </a:lnTo>
                <a:lnTo>
                  <a:pt x="97412" y="52325"/>
                </a:lnTo>
                <a:cubicBezTo>
                  <a:pt x="100357" y="49380"/>
                  <a:pt x="105120" y="49380"/>
                  <a:pt x="108034" y="52325"/>
                </a:cubicBezTo>
                <a:cubicBezTo>
                  <a:pt x="110947" y="55270"/>
                  <a:pt x="110979" y="60033"/>
                  <a:pt x="108034" y="62946"/>
                </a:cubicBezTo>
                <a:lnTo>
                  <a:pt x="90801" y="80179"/>
                </a:lnTo>
                <a:lnTo>
                  <a:pt x="108034" y="97412"/>
                </a:lnTo>
                <a:cubicBezTo>
                  <a:pt x="110979" y="100357"/>
                  <a:pt x="110979" y="105120"/>
                  <a:pt x="108034" y="108034"/>
                </a:cubicBezTo>
                <a:cubicBezTo>
                  <a:pt x="105088" y="110947"/>
                  <a:pt x="100326" y="110979"/>
                  <a:pt x="97412" y="108034"/>
                </a:cubicBezTo>
                <a:lnTo>
                  <a:pt x="80179" y="90801"/>
                </a:lnTo>
                <a:lnTo>
                  <a:pt x="62946" y="108034"/>
                </a:lnTo>
                <a:cubicBezTo>
                  <a:pt x="60001" y="110979"/>
                  <a:pt x="55239" y="110979"/>
                  <a:pt x="52325" y="108034"/>
                </a:cubicBezTo>
                <a:cubicBezTo>
                  <a:pt x="49411" y="105088"/>
                  <a:pt x="49380" y="100326"/>
                  <a:pt x="52325" y="97412"/>
                </a:cubicBezTo>
                <a:lnTo>
                  <a:pt x="69558" y="80179"/>
                </a:lnTo>
                <a:lnTo>
                  <a:pt x="52325" y="62946"/>
                </a:lnTo>
                <a:cubicBezTo>
                  <a:pt x="49380" y="60001"/>
                  <a:pt x="49380" y="55239"/>
                  <a:pt x="52325" y="52325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1" name="Text 18"/>
          <p:cNvSpPr/>
          <p:nvPr/>
        </p:nvSpPr>
        <p:spPr>
          <a:xfrm>
            <a:off x="890337" y="6392779"/>
            <a:ext cx="970547" cy="192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Malformed keys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3328737" y="6292516"/>
            <a:ext cx="2703095" cy="393032"/>
          </a:xfrm>
          <a:custGeom>
            <a:avLst/>
            <a:gdLst/>
            <a:ahLst/>
            <a:cxnLst/>
            <a:rect l="l" t="t" r="r" b="b"/>
            <a:pathLst>
              <a:path w="2703095" h="393032">
                <a:moveTo>
                  <a:pt x="64170" y="0"/>
                </a:moveTo>
                <a:lnTo>
                  <a:pt x="2638924" y="0"/>
                </a:lnTo>
                <a:cubicBezTo>
                  <a:pt x="2674365" y="0"/>
                  <a:pt x="2703095" y="28730"/>
                  <a:pt x="2703095" y="64170"/>
                </a:cubicBezTo>
                <a:lnTo>
                  <a:pt x="2703095" y="328861"/>
                </a:lnTo>
                <a:cubicBezTo>
                  <a:pt x="2703095" y="364302"/>
                  <a:pt x="2674365" y="393032"/>
                  <a:pt x="2638924" y="393032"/>
                </a:cubicBezTo>
                <a:lnTo>
                  <a:pt x="64170" y="393032"/>
                </a:lnTo>
                <a:cubicBezTo>
                  <a:pt x="28730" y="393032"/>
                  <a:pt x="0" y="364302"/>
                  <a:pt x="0" y="328861"/>
                </a:cubicBezTo>
                <a:lnTo>
                  <a:pt x="0" y="64170"/>
                </a:lnTo>
                <a:cubicBezTo>
                  <a:pt x="0" y="28754"/>
                  <a:pt x="28754" y="0"/>
                  <a:pt x="64170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3" name="Shape 20"/>
          <p:cNvSpPr/>
          <p:nvPr/>
        </p:nvSpPr>
        <p:spPr>
          <a:xfrm>
            <a:off x="3449053" y="6408821"/>
            <a:ext cx="160421" cy="160421"/>
          </a:xfrm>
          <a:custGeom>
            <a:avLst/>
            <a:gdLst/>
            <a:ahLst/>
            <a:cxnLst/>
            <a:rect l="l" t="t" r="r" b="b"/>
            <a:pathLst>
              <a:path w="160421" h="160421">
                <a:moveTo>
                  <a:pt x="80211" y="160421"/>
                </a:moveTo>
                <a:cubicBezTo>
                  <a:pt x="124480" y="160421"/>
                  <a:pt x="160421" y="124480"/>
                  <a:pt x="160421" y="80211"/>
                </a:cubicBezTo>
                <a:cubicBezTo>
                  <a:pt x="160421" y="35941"/>
                  <a:pt x="124480" y="0"/>
                  <a:pt x="80211" y="0"/>
                </a:cubicBezTo>
                <a:cubicBezTo>
                  <a:pt x="35941" y="0"/>
                  <a:pt x="0" y="35941"/>
                  <a:pt x="0" y="80211"/>
                </a:cubicBezTo>
                <a:cubicBezTo>
                  <a:pt x="0" y="124480"/>
                  <a:pt x="35941" y="160421"/>
                  <a:pt x="80211" y="160421"/>
                </a:cubicBezTo>
                <a:close/>
                <a:moveTo>
                  <a:pt x="52325" y="52325"/>
                </a:moveTo>
                <a:cubicBezTo>
                  <a:pt x="55270" y="49380"/>
                  <a:pt x="60033" y="49380"/>
                  <a:pt x="62946" y="52325"/>
                </a:cubicBezTo>
                <a:lnTo>
                  <a:pt x="80179" y="69558"/>
                </a:lnTo>
                <a:lnTo>
                  <a:pt x="97412" y="52325"/>
                </a:lnTo>
                <a:cubicBezTo>
                  <a:pt x="100357" y="49380"/>
                  <a:pt x="105120" y="49380"/>
                  <a:pt x="108034" y="52325"/>
                </a:cubicBezTo>
                <a:cubicBezTo>
                  <a:pt x="110947" y="55270"/>
                  <a:pt x="110979" y="60033"/>
                  <a:pt x="108034" y="62946"/>
                </a:cubicBezTo>
                <a:lnTo>
                  <a:pt x="90801" y="80179"/>
                </a:lnTo>
                <a:lnTo>
                  <a:pt x="108034" y="97412"/>
                </a:lnTo>
                <a:cubicBezTo>
                  <a:pt x="110979" y="100357"/>
                  <a:pt x="110979" y="105120"/>
                  <a:pt x="108034" y="108034"/>
                </a:cubicBezTo>
                <a:cubicBezTo>
                  <a:pt x="105088" y="110947"/>
                  <a:pt x="100326" y="110979"/>
                  <a:pt x="97412" y="108034"/>
                </a:cubicBezTo>
                <a:lnTo>
                  <a:pt x="80179" y="90801"/>
                </a:lnTo>
                <a:lnTo>
                  <a:pt x="62946" y="108034"/>
                </a:lnTo>
                <a:cubicBezTo>
                  <a:pt x="60001" y="110979"/>
                  <a:pt x="55239" y="110979"/>
                  <a:pt x="52325" y="108034"/>
                </a:cubicBezTo>
                <a:cubicBezTo>
                  <a:pt x="49411" y="105088"/>
                  <a:pt x="49380" y="100326"/>
                  <a:pt x="52325" y="97412"/>
                </a:cubicBezTo>
                <a:lnTo>
                  <a:pt x="69558" y="80179"/>
                </a:lnTo>
                <a:lnTo>
                  <a:pt x="52325" y="62946"/>
                </a:lnTo>
                <a:cubicBezTo>
                  <a:pt x="49380" y="60001"/>
                  <a:pt x="49380" y="55239"/>
                  <a:pt x="52325" y="52325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4" name="Text 21"/>
          <p:cNvSpPr/>
          <p:nvPr/>
        </p:nvSpPr>
        <p:spPr>
          <a:xfrm>
            <a:off x="3725779" y="6392779"/>
            <a:ext cx="1163053" cy="192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Invalid transactions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164179" y="6292516"/>
            <a:ext cx="2703095" cy="393032"/>
          </a:xfrm>
          <a:custGeom>
            <a:avLst/>
            <a:gdLst/>
            <a:ahLst/>
            <a:cxnLst/>
            <a:rect l="l" t="t" r="r" b="b"/>
            <a:pathLst>
              <a:path w="2703095" h="393032">
                <a:moveTo>
                  <a:pt x="64170" y="0"/>
                </a:moveTo>
                <a:lnTo>
                  <a:pt x="2638924" y="0"/>
                </a:lnTo>
                <a:cubicBezTo>
                  <a:pt x="2674365" y="0"/>
                  <a:pt x="2703095" y="28730"/>
                  <a:pt x="2703095" y="64170"/>
                </a:cubicBezTo>
                <a:lnTo>
                  <a:pt x="2703095" y="328861"/>
                </a:lnTo>
                <a:cubicBezTo>
                  <a:pt x="2703095" y="364302"/>
                  <a:pt x="2674365" y="393032"/>
                  <a:pt x="2638924" y="393032"/>
                </a:cubicBezTo>
                <a:lnTo>
                  <a:pt x="64170" y="393032"/>
                </a:lnTo>
                <a:cubicBezTo>
                  <a:pt x="28730" y="393032"/>
                  <a:pt x="0" y="364302"/>
                  <a:pt x="0" y="328861"/>
                </a:cubicBezTo>
                <a:lnTo>
                  <a:pt x="0" y="64170"/>
                </a:lnTo>
                <a:cubicBezTo>
                  <a:pt x="0" y="28754"/>
                  <a:pt x="28754" y="0"/>
                  <a:pt x="64170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6" name="Shape 23"/>
          <p:cNvSpPr/>
          <p:nvPr/>
        </p:nvSpPr>
        <p:spPr>
          <a:xfrm>
            <a:off x="6284495" y="6408821"/>
            <a:ext cx="160421" cy="160421"/>
          </a:xfrm>
          <a:custGeom>
            <a:avLst/>
            <a:gdLst/>
            <a:ahLst/>
            <a:cxnLst/>
            <a:rect l="l" t="t" r="r" b="b"/>
            <a:pathLst>
              <a:path w="160421" h="160421">
                <a:moveTo>
                  <a:pt x="80211" y="160421"/>
                </a:moveTo>
                <a:cubicBezTo>
                  <a:pt x="124480" y="160421"/>
                  <a:pt x="160421" y="124480"/>
                  <a:pt x="160421" y="80211"/>
                </a:cubicBezTo>
                <a:cubicBezTo>
                  <a:pt x="160421" y="35941"/>
                  <a:pt x="124480" y="0"/>
                  <a:pt x="80211" y="0"/>
                </a:cubicBezTo>
                <a:cubicBezTo>
                  <a:pt x="35941" y="0"/>
                  <a:pt x="0" y="35941"/>
                  <a:pt x="0" y="80211"/>
                </a:cubicBezTo>
                <a:cubicBezTo>
                  <a:pt x="0" y="124480"/>
                  <a:pt x="35941" y="160421"/>
                  <a:pt x="80211" y="160421"/>
                </a:cubicBezTo>
                <a:close/>
                <a:moveTo>
                  <a:pt x="52325" y="52325"/>
                </a:moveTo>
                <a:cubicBezTo>
                  <a:pt x="55270" y="49380"/>
                  <a:pt x="60033" y="49380"/>
                  <a:pt x="62946" y="52325"/>
                </a:cubicBezTo>
                <a:lnTo>
                  <a:pt x="80179" y="69558"/>
                </a:lnTo>
                <a:lnTo>
                  <a:pt x="97412" y="52325"/>
                </a:lnTo>
                <a:cubicBezTo>
                  <a:pt x="100357" y="49380"/>
                  <a:pt x="105120" y="49380"/>
                  <a:pt x="108034" y="52325"/>
                </a:cubicBezTo>
                <a:cubicBezTo>
                  <a:pt x="110947" y="55270"/>
                  <a:pt x="110979" y="60033"/>
                  <a:pt x="108034" y="62946"/>
                </a:cubicBezTo>
                <a:lnTo>
                  <a:pt x="90801" y="80179"/>
                </a:lnTo>
                <a:lnTo>
                  <a:pt x="108034" y="97412"/>
                </a:lnTo>
                <a:cubicBezTo>
                  <a:pt x="110979" y="100357"/>
                  <a:pt x="110979" y="105120"/>
                  <a:pt x="108034" y="108034"/>
                </a:cubicBezTo>
                <a:cubicBezTo>
                  <a:pt x="105088" y="110947"/>
                  <a:pt x="100326" y="110979"/>
                  <a:pt x="97412" y="108034"/>
                </a:cubicBezTo>
                <a:lnTo>
                  <a:pt x="80179" y="90801"/>
                </a:lnTo>
                <a:lnTo>
                  <a:pt x="62946" y="108034"/>
                </a:lnTo>
                <a:cubicBezTo>
                  <a:pt x="60001" y="110979"/>
                  <a:pt x="55239" y="110979"/>
                  <a:pt x="52325" y="108034"/>
                </a:cubicBezTo>
                <a:cubicBezTo>
                  <a:pt x="49411" y="105088"/>
                  <a:pt x="49380" y="100326"/>
                  <a:pt x="52325" y="97412"/>
                </a:cubicBezTo>
                <a:lnTo>
                  <a:pt x="69558" y="80179"/>
                </a:lnTo>
                <a:lnTo>
                  <a:pt x="52325" y="62946"/>
                </a:lnTo>
                <a:cubicBezTo>
                  <a:pt x="49380" y="60001"/>
                  <a:pt x="49380" y="55239"/>
                  <a:pt x="52325" y="52325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7" name="Text 24"/>
          <p:cNvSpPr/>
          <p:nvPr/>
        </p:nvSpPr>
        <p:spPr>
          <a:xfrm>
            <a:off x="6561221" y="6392779"/>
            <a:ext cx="1090863" cy="192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Wrong passwords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999621" y="6292516"/>
            <a:ext cx="2703095" cy="393032"/>
          </a:xfrm>
          <a:custGeom>
            <a:avLst/>
            <a:gdLst/>
            <a:ahLst/>
            <a:cxnLst/>
            <a:rect l="l" t="t" r="r" b="b"/>
            <a:pathLst>
              <a:path w="2703095" h="393032">
                <a:moveTo>
                  <a:pt x="64170" y="0"/>
                </a:moveTo>
                <a:lnTo>
                  <a:pt x="2638924" y="0"/>
                </a:lnTo>
                <a:cubicBezTo>
                  <a:pt x="2674365" y="0"/>
                  <a:pt x="2703095" y="28730"/>
                  <a:pt x="2703095" y="64170"/>
                </a:cubicBezTo>
                <a:lnTo>
                  <a:pt x="2703095" y="328861"/>
                </a:lnTo>
                <a:cubicBezTo>
                  <a:pt x="2703095" y="364302"/>
                  <a:pt x="2674365" y="393032"/>
                  <a:pt x="2638924" y="393032"/>
                </a:cubicBezTo>
                <a:lnTo>
                  <a:pt x="64170" y="393032"/>
                </a:lnTo>
                <a:cubicBezTo>
                  <a:pt x="28730" y="393032"/>
                  <a:pt x="0" y="364302"/>
                  <a:pt x="0" y="328861"/>
                </a:cubicBezTo>
                <a:lnTo>
                  <a:pt x="0" y="64170"/>
                </a:lnTo>
                <a:cubicBezTo>
                  <a:pt x="0" y="28754"/>
                  <a:pt x="28754" y="0"/>
                  <a:pt x="64170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9" name="Shape 26"/>
          <p:cNvSpPr/>
          <p:nvPr/>
        </p:nvSpPr>
        <p:spPr>
          <a:xfrm>
            <a:off x="9119937" y="6408821"/>
            <a:ext cx="160421" cy="160421"/>
          </a:xfrm>
          <a:custGeom>
            <a:avLst/>
            <a:gdLst/>
            <a:ahLst/>
            <a:cxnLst/>
            <a:rect l="l" t="t" r="r" b="b"/>
            <a:pathLst>
              <a:path w="160421" h="160421">
                <a:moveTo>
                  <a:pt x="80211" y="160421"/>
                </a:moveTo>
                <a:cubicBezTo>
                  <a:pt x="124480" y="160421"/>
                  <a:pt x="160421" y="124480"/>
                  <a:pt x="160421" y="80211"/>
                </a:cubicBezTo>
                <a:cubicBezTo>
                  <a:pt x="160421" y="35941"/>
                  <a:pt x="124480" y="0"/>
                  <a:pt x="80211" y="0"/>
                </a:cubicBezTo>
                <a:cubicBezTo>
                  <a:pt x="35941" y="0"/>
                  <a:pt x="0" y="35941"/>
                  <a:pt x="0" y="80211"/>
                </a:cubicBezTo>
                <a:cubicBezTo>
                  <a:pt x="0" y="124480"/>
                  <a:pt x="35941" y="160421"/>
                  <a:pt x="80211" y="160421"/>
                </a:cubicBezTo>
                <a:close/>
                <a:moveTo>
                  <a:pt x="52325" y="52325"/>
                </a:moveTo>
                <a:cubicBezTo>
                  <a:pt x="55270" y="49380"/>
                  <a:pt x="60033" y="49380"/>
                  <a:pt x="62946" y="52325"/>
                </a:cubicBezTo>
                <a:lnTo>
                  <a:pt x="80179" y="69558"/>
                </a:lnTo>
                <a:lnTo>
                  <a:pt x="97412" y="52325"/>
                </a:lnTo>
                <a:cubicBezTo>
                  <a:pt x="100357" y="49380"/>
                  <a:pt x="105120" y="49380"/>
                  <a:pt x="108034" y="52325"/>
                </a:cubicBezTo>
                <a:cubicBezTo>
                  <a:pt x="110947" y="55270"/>
                  <a:pt x="110979" y="60033"/>
                  <a:pt x="108034" y="62946"/>
                </a:cubicBezTo>
                <a:lnTo>
                  <a:pt x="90801" y="80179"/>
                </a:lnTo>
                <a:lnTo>
                  <a:pt x="108034" y="97412"/>
                </a:lnTo>
                <a:cubicBezTo>
                  <a:pt x="110979" y="100357"/>
                  <a:pt x="110979" y="105120"/>
                  <a:pt x="108034" y="108034"/>
                </a:cubicBezTo>
                <a:cubicBezTo>
                  <a:pt x="105088" y="110947"/>
                  <a:pt x="100326" y="110979"/>
                  <a:pt x="97412" y="108034"/>
                </a:cubicBezTo>
                <a:lnTo>
                  <a:pt x="80179" y="90801"/>
                </a:lnTo>
                <a:lnTo>
                  <a:pt x="62946" y="108034"/>
                </a:lnTo>
                <a:cubicBezTo>
                  <a:pt x="60001" y="110979"/>
                  <a:pt x="55239" y="110979"/>
                  <a:pt x="52325" y="108034"/>
                </a:cubicBezTo>
                <a:cubicBezTo>
                  <a:pt x="49411" y="105088"/>
                  <a:pt x="49380" y="100326"/>
                  <a:pt x="52325" y="97412"/>
                </a:cubicBezTo>
                <a:lnTo>
                  <a:pt x="69558" y="80179"/>
                </a:lnTo>
                <a:lnTo>
                  <a:pt x="52325" y="62946"/>
                </a:lnTo>
                <a:cubicBezTo>
                  <a:pt x="49380" y="60001"/>
                  <a:pt x="49380" y="55239"/>
                  <a:pt x="52325" y="52325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0" name="Text 27"/>
          <p:cNvSpPr/>
          <p:nvPr/>
        </p:nvSpPr>
        <p:spPr>
          <a:xfrm>
            <a:off x="9396663" y="6392779"/>
            <a:ext cx="986589" cy="192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failures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 AUDIENCE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 Cases: Who Benefits?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76363"/>
            <a:ext cx="5610225" cy="2333625"/>
          </a:xfrm>
          <a:custGeom>
            <a:avLst/>
            <a:gdLst/>
            <a:ahLst/>
            <a:cxnLst/>
            <a:rect l="l" t="t" r="r" b="b"/>
            <a:pathLst>
              <a:path w="5610225" h="2333625">
                <a:moveTo>
                  <a:pt x="76193" y="0"/>
                </a:moveTo>
                <a:lnTo>
                  <a:pt x="5534032" y="0"/>
                </a:lnTo>
                <a:cubicBezTo>
                  <a:pt x="5576084" y="0"/>
                  <a:pt x="5610225" y="34141"/>
                  <a:pt x="5610225" y="76193"/>
                </a:cubicBezTo>
                <a:lnTo>
                  <a:pt x="5610225" y="2257432"/>
                </a:lnTo>
                <a:cubicBezTo>
                  <a:pt x="5610225" y="2299484"/>
                  <a:pt x="5576084" y="2333625"/>
                  <a:pt x="5534032" y="2333625"/>
                </a:cubicBezTo>
                <a:lnTo>
                  <a:pt x="76193" y="2333625"/>
                </a:lnTo>
                <a:cubicBezTo>
                  <a:pt x="34141" y="2333625"/>
                  <a:pt x="0" y="2299484"/>
                  <a:pt x="0" y="2257432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619125" y="16097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765572" y="177165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25016" y="138410"/>
                </a:moveTo>
                <a:cubicBezTo>
                  <a:pt x="161979" y="138410"/>
                  <a:pt x="191988" y="108401"/>
                  <a:pt x="191988" y="71438"/>
                </a:cubicBezTo>
                <a:cubicBezTo>
                  <a:pt x="191988" y="34474"/>
                  <a:pt x="161979" y="4465"/>
                  <a:pt x="125016" y="4465"/>
                </a:cubicBezTo>
                <a:cubicBezTo>
                  <a:pt x="88052" y="4465"/>
                  <a:pt x="58043" y="34474"/>
                  <a:pt x="58043" y="71438"/>
                </a:cubicBezTo>
                <a:cubicBezTo>
                  <a:pt x="58043" y="108401"/>
                  <a:pt x="88052" y="138410"/>
                  <a:pt x="125016" y="138410"/>
                </a:cubicBezTo>
                <a:close/>
                <a:moveTo>
                  <a:pt x="108440" y="169664"/>
                </a:moveTo>
                <a:cubicBezTo>
                  <a:pt x="53467" y="169664"/>
                  <a:pt x="8930" y="214201"/>
                  <a:pt x="8930" y="269174"/>
                </a:cubicBezTo>
                <a:cubicBezTo>
                  <a:pt x="8930" y="278327"/>
                  <a:pt x="16352" y="285750"/>
                  <a:pt x="25505" y="285750"/>
                </a:cubicBezTo>
                <a:lnTo>
                  <a:pt x="165869" y="285750"/>
                </a:lnTo>
                <a:cubicBezTo>
                  <a:pt x="145666" y="261975"/>
                  <a:pt x="133945" y="231335"/>
                  <a:pt x="133945" y="198909"/>
                </a:cubicBezTo>
                <a:lnTo>
                  <a:pt x="133945" y="181552"/>
                </a:lnTo>
                <a:cubicBezTo>
                  <a:pt x="133945" y="177478"/>
                  <a:pt x="134503" y="173459"/>
                  <a:pt x="135564" y="169664"/>
                </a:cubicBezTo>
                <a:lnTo>
                  <a:pt x="108440" y="169664"/>
                </a:lnTo>
                <a:close/>
                <a:moveTo>
                  <a:pt x="248524" y="272635"/>
                </a:moveTo>
                <a:lnTo>
                  <a:pt x="241102" y="276151"/>
                </a:lnTo>
                <a:lnTo>
                  <a:pt x="241102" y="171171"/>
                </a:lnTo>
                <a:lnTo>
                  <a:pt x="294680" y="189030"/>
                </a:lnTo>
                <a:lnTo>
                  <a:pt x="294680" y="199969"/>
                </a:lnTo>
                <a:cubicBezTo>
                  <a:pt x="294680" y="231111"/>
                  <a:pt x="276709" y="259407"/>
                  <a:pt x="248524" y="272690"/>
                </a:cubicBezTo>
                <a:close/>
                <a:moveTo>
                  <a:pt x="235465" y="144828"/>
                </a:moveTo>
                <a:lnTo>
                  <a:pt x="172957" y="165646"/>
                </a:lnTo>
                <a:cubicBezTo>
                  <a:pt x="165646" y="168101"/>
                  <a:pt x="160734" y="174910"/>
                  <a:pt x="160734" y="182612"/>
                </a:cubicBezTo>
                <a:lnTo>
                  <a:pt x="160734" y="199969"/>
                </a:lnTo>
                <a:cubicBezTo>
                  <a:pt x="160734" y="241492"/>
                  <a:pt x="184733" y="279276"/>
                  <a:pt x="222238" y="296912"/>
                </a:cubicBezTo>
                <a:lnTo>
                  <a:pt x="232563" y="301768"/>
                </a:lnTo>
                <a:cubicBezTo>
                  <a:pt x="235241" y="302995"/>
                  <a:pt x="238144" y="303665"/>
                  <a:pt x="241046" y="303665"/>
                </a:cubicBezTo>
                <a:cubicBezTo>
                  <a:pt x="243948" y="303665"/>
                  <a:pt x="246906" y="302995"/>
                  <a:pt x="249529" y="301768"/>
                </a:cubicBezTo>
                <a:lnTo>
                  <a:pt x="259854" y="296912"/>
                </a:lnTo>
                <a:cubicBezTo>
                  <a:pt x="297470" y="279220"/>
                  <a:pt x="321469" y="241436"/>
                  <a:pt x="321469" y="199913"/>
                </a:cubicBezTo>
                <a:lnTo>
                  <a:pt x="321469" y="182556"/>
                </a:lnTo>
                <a:cubicBezTo>
                  <a:pt x="321469" y="174854"/>
                  <a:pt x="316557" y="168046"/>
                  <a:pt x="309246" y="165590"/>
                </a:cubicBezTo>
                <a:lnTo>
                  <a:pt x="246738" y="144773"/>
                </a:lnTo>
                <a:cubicBezTo>
                  <a:pt x="243055" y="143545"/>
                  <a:pt x="239092" y="143545"/>
                  <a:pt x="235465" y="14477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1381125" y="1628775"/>
            <a:ext cx="209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Individual Holders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81125" y="1933575"/>
            <a:ext cx="206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$10k+ in SOL assets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2938" y="2409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Text 8"/>
          <p:cNvSpPr/>
          <p:nvPr/>
        </p:nvSpPr>
        <p:spPr>
          <a:xfrm>
            <a:off x="947737" y="2371725"/>
            <a:ext cx="3724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Long-term Cold Storage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47737" y="2638425"/>
            <a:ext cx="3714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holdings for months or years without exposure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2938" y="30194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3" name="Text 11"/>
          <p:cNvSpPr/>
          <p:nvPr/>
        </p:nvSpPr>
        <p:spPr>
          <a:xfrm>
            <a:off x="947737" y="2981325"/>
            <a:ext cx="349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Protection from Online Attacks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47737" y="3248025"/>
            <a:ext cx="3486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Immune to phishing, malware, and remote exploits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96013" y="1376363"/>
            <a:ext cx="5610225" cy="2333625"/>
          </a:xfrm>
          <a:custGeom>
            <a:avLst/>
            <a:gdLst/>
            <a:ahLst/>
            <a:cxnLst/>
            <a:rect l="l" t="t" r="r" b="b"/>
            <a:pathLst>
              <a:path w="5610225" h="2333625">
                <a:moveTo>
                  <a:pt x="76193" y="0"/>
                </a:moveTo>
                <a:lnTo>
                  <a:pt x="5534032" y="0"/>
                </a:lnTo>
                <a:cubicBezTo>
                  <a:pt x="5576084" y="0"/>
                  <a:pt x="5610225" y="34141"/>
                  <a:pt x="5610225" y="76193"/>
                </a:cubicBezTo>
                <a:lnTo>
                  <a:pt x="5610225" y="2257432"/>
                </a:lnTo>
                <a:cubicBezTo>
                  <a:pt x="5610225" y="2299484"/>
                  <a:pt x="5576084" y="2333625"/>
                  <a:pt x="5534032" y="2333625"/>
                </a:cubicBezTo>
                <a:lnTo>
                  <a:pt x="76193" y="2333625"/>
                </a:lnTo>
                <a:cubicBezTo>
                  <a:pt x="34141" y="2333625"/>
                  <a:pt x="0" y="2299484"/>
                  <a:pt x="0" y="2257432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6" name="Shape 14"/>
          <p:cNvSpPr/>
          <p:nvPr/>
        </p:nvSpPr>
        <p:spPr>
          <a:xfrm>
            <a:off x="6429375" y="16097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7" name="Shape 15"/>
          <p:cNvSpPr/>
          <p:nvPr/>
        </p:nvSpPr>
        <p:spPr>
          <a:xfrm>
            <a:off x="6593681" y="17716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8" name="Text 16"/>
          <p:cNvSpPr/>
          <p:nvPr/>
        </p:nvSpPr>
        <p:spPr>
          <a:xfrm>
            <a:off x="7191375" y="1628775"/>
            <a:ext cx="205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DeFi Power Users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91375" y="1933575"/>
            <a:ext cx="2028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Frequent transactions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53188" y="2409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1" name="Text 19"/>
          <p:cNvSpPr/>
          <p:nvPr/>
        </p:nvSpPr>
        <p:spPr>
          <a:xfrm>
            <a:off x="6757988" y="2371725"/>
            <a:ext cx="3981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High-Value Operations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57988" y="2638425"/>
            <a:ext cx="397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 large trades, staking, and lending transactions safely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53188" y="30194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4" name="Text 22"/>
          <p:cNvSpPr/>
          <p:nvPr/>
        </p:nvSpPr>
        <p:spPr>
          <a:xfrm>
            <a:off x="6757988" y="2981325"/>
            <a:ext cx="3933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Hardware Wallet Costs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757988" y="3248025"/>
            <a:ext cx="3924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Enterprise-grade security without $100+ device purchase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5763" y="3910013"/>
            <a:ext cx="5610225" cy="2943225"/>
          </a:xfrm>
          <a:custGeom>
            <a:avLst/>
            <a:gdLst/>
            <a:ahLst/>
            <a:cxnLst/>
            <a:rect l="l" t="t" r="r" b="b"/>
            <a:pathLst>
              <a:path w="5610225" h="2943225">
                <a:moveTo>
                  <a:pt x="76200" y="0"/>
                </a:moveTo>
                <a:lnTo>
                  <a:pt x="5534025" y="0"/>
                </a:lnTo>
                <a:cubicBezTo>
                  <a:pt x="5576109" y="0"/>
                  <a:pt x="5610225" y="34116"/>
                  <a:pt x="5610225" y="76200"/>
                </a:cubicBezTo>
                <a:lnTo>
                  <a:pt x="5610225" y="2867025"/>
                </a:lnTo>
                <a:cubicBezTo>
                  <a:pt x="5610225" y="2909109"/>
                  <a:pt x="5576109" y="2943225"/>
                  <a:pt x="5534025" y="2943225"/>
                </a:cubicBezTo>
                <a:lnTo>
                  <a:pt x="76200" y="2943225"/>
                </a:lnTo>
                <a:cubicBezTo>
                  <a:pt x="34116" y="2943225"/>
                  <a:pt x="0" y="2909109"/>
                  <a:pt x="0" y="286702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7" name="Shape 25"/>
          <p:cNvSpPr/>
          <p:nvPr/>
        </p:nvSpPr>
        <p:spPr>
          <a:xfrm>
            <a:off x="619125" y="4143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8" name="Shape 26"/>
          <p:cNvSpPr/>
          <p:nvPr/>
        </p:nvSpPr>
        <p:spPr>
          <a:xfrm>
            <a:off x="819150" y="430530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35719" y="0"/>
                </a:moveTo>
                <a:cubicBezTo>
                  <a:pt x="16018" y="0"/>
                  <a:pt x="0" y="16018"/>
                  <a:pt x="0" y="35719"/>
                </a:cubicBezTo>
                <a:lnTo>
                  <a:pt x="0" y="250031"/>
                </a:lnTo>
                <a:cubicBezTo>
                  <a:pt x="0" y="269732"/>
                  <a:pt x="16018" y="285750"/>
                  <a:pt x="35719" y="285750"/>
                </a:cubicBezTo>
                <a:lnTo>
                  <a:pt x="178594" y="285750"/>
                </a:lnTo>
                <a:cubicBezTo>
                  <a:pt x="198295" y="285750"/>
                  <a:pt x="214313" y="269732"/>
                  <a:pt x="214313" y="250031"/>
                </a:cubicBezTo>
                <a:lnTo>
                  <a:pt x="214313" y="35719"/>
                </a:lnTo>
                <a:cubicBezTo>
                  <a:pt x="214313" y="16018"/>
                  <a:pt x="198295" y="0"/>
                  <a:pt x="178594" y="0"/>
                </a:cubicBezTo>
                <a:lnTo>
                  <a:pt x="35719" y="0"/>
                </a:lnTo>
                <a:close/>
                <a:moveTo>
                  <a:pt x="98227" y="196453"/>
                </a:moveTo>
                <a:lnTo>
                  <a:pt x="116086" y="196453"/>
                </a:lnTo>
                <a:cubicBezTo>
                  <a:pt x="125964" y="196453"/>
                  <a:pt x="133945" y="204434"/>
                  <a:pt x="133945" y="214313"/>
                </a:cubicBezTo>
                <a:lnTo>
                  <a:pt x="133945" y="258961"/>
                </a:lnTo>
                <a:lnTo>
                  <a:pt x="80367" y="258961"/>
                </a:lnTo>
                <a:lnTo>
                  <a:pt x="80367" y="214313"/>
                </a:lnTo>
                <a:cubicBezTo>
                  <a:pt x="80367" y="204434"/>
                  <a:pt x="88348" y="196453"/>
                  <a:pt x="98227" y="196453"/>
                </a:cubicBezTo>
                <a:close/>
                <a:moveTo>
                  <a:pt x="53578" y="62508"/>
                </a:moveTo>
                <a:cubicBezTo>
                  <a:pt x="53578" y="57596"/>
                  <a:pt x="57596" y="53578"/>
                  <a:pt x="62508" y="53578"/>
                </a:cubicBezTo>
                <a:lnTo>
                  <a:pt x="80367" y="53578"/>
                </a:lnTo>
                <a:cubicBezTo>
                  <a:pt x="85279" y="53578"/>
                  <a:pt x="89297" y="57596"/>
                  <a:pt x="89297" y="62508"/>
                </a:cubicBezTo>
                <a:lnTo>
                  <a:pt x="89297" y="80367"/>
                </a:lnTo>
                <a:cubicBezTo>
                  <a:pt x="89297" y="85279"/>
                  <a:pt x="85279" y="89297"/>
                  <a:pt x="80367" y="89297"/>
                </a:cubicBezTo>
                <a:lnTo>
                  <a:pt x="62508" y="89297"/>
                </a:lnTo>
                <a:cubicBezTo>
                  <a:pt x="57596" y="89297"/>
                  <a:pt x="53578" y="85279"/>
                  <a:pt x="53578" y="80367"/>
                </a:cubicBezTo>
                <a:lnTo>
                  <a:pt x="53578" y="62508"/>
                </a:lnTo>
                <a:close/>
                <a:moveTo>
                  <a:pt x="133945" y="53578"/>
                </a:moveTo>
                <a:lnTo>
                  <a:pt x="151805" y="53578"/>
                </a:lnTo>
                <a:cubicBezTo>
                  <a:pt x="156716" y="53578"/>
                  <a:pt x="160734" y="57596"/>
                  <a:pt x="160734" y="62508"/>
                </a:cubicBezTo>
                <a:lnTo>
                  <a:pt x="160734" y="80367"/>
                </a:lnTo>
                <a:cubicBezTo>
                  <a:pt x="160734" y="85279"/>
                  <a:pt x="156716" y="89297"/>
                  <a:pt x="151805" y="89297"/>
                </a:cubicBezTo>
                <a:lnTo>
                  <a:pt x="133945" y="89297"/>
                </a:lnTo>
                <a:cubicBezTo>
                  <a:pt x="129034" y="89297"/>
                  <a:pt x="125016" y="85279"/>
                  <a:pt x="125016" y="80367"/>
                </a:cubicBezTo>
                <a:lnTo>
                  <a:pt x="125016" y="62508"/>
                </a:lnTo>
                <a:cubicBezTo>
                  <a:pt x="125016" y="57596"/>
                  <a:pt x="129034" y="53578"/>
                  <a:pt x="133945" y="53578"/>
                </a:cubicBezTo>
                <a:close/>
                <a:moveTo>
                  <a:pt x="53578" y="133945"/>
                </a:moveTo>
                <a:cubicBezTo>
                  <a:pt x="53578" y="129034"/>
                  <a:pt x="57596" y="125016"/>
                  <a:pt x="62508" y="125016"/>
                </a:cubicBezTo>
                <a:lnTo>
                  <a:pt x="80367" y="125016"/>
                </a:lnTo>
                <a:cubicBezTo>
                  <a:pt x="85279" y="125016"/>
                  <a:pt x="89297" y="129034"/>
                  <a:pt x="89297" y="133945"/>
                </a:cubicBezTo>
                <a:lnTo>
                  <a:pt x="89297" y="151805"/>
                </a:lnTo>
                <a:cubicBezTo>
                  <a:pt x="89297" y="156716"/>
                  <a:pt x="85279" y="160734"/>
                  <a:pt x="80367" y="160734"/>
                </a:cubicBezTo>
                <a:lnTo>
                  <a:pt x="62508" y="160734"/>
                </a:lnTo>
                <a:cubicBezTo>
                  <a:pt x="57596" y="160734"/>
                  <a:pt x="53578" y="156716"/>
                  <a:pt x="53578" y="151805"/>
                </a:cubicBezTo>
                <a:lnTo>
                  <a:pt x="53578" y="133945"/>
                </a:lnTo>
                <a:close/>
                <a:moveTo>
                  <a:pt x="133945" y="125016"/>
                </a:moveTo>
                <a:lnTo>
                  <a:pt x="151805" y="125016"/>
                </a:lnTo>
                <a:cubicBezTo>
                  <a:pt x="156716" y="125016"/>
                  <a:pt x="160734" y="129034"/>
                  <a:pt x="160734" y="133945"/>
                </a:cubicBezTo>
                <a:lnTo>
                  <a:pt x="160734" y="151805"/>
                </a:lnTo>
                <a:cubicBezTo>
                  <a:pt x="160734" y="156716"/>
                  <a:pt x="156716" y="160734"/>
                  <a:pt x="151805" y="160734"/>
                </a:cubicBezTo>
                <a:lnTo>
                  <a:pt x="133945" y="160734"/>
                </a:lnTo>
                <a:cubicBezTo>
                  <a:pt x="129034" y="160734"/>
                  <a:pt x="125016" y="156716"/>
                  <a:pt x="125016" y="151805"/>
                </a:cubicBezTo>
                <a:lnTo>
                  <a:pt x="125016" y="133945"/>
                </a:lnTo>
                <a:cubicBezTo>
                  <a:pt x="125016" y="129034"/>
                  <a:pt x="129034" y="125016"/>
                  <a:pt x="133945" y="12501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9" name="Text 27"/>
          <p:cNvSpPr/>
          <p:nvPr/>
        </p:nvSpPr>
        <p:spPr>
          <a:xfrm>
            <a:off x="1381125" y="4162425"/>
            <a:ext cx="2486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Institutional Investors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81125" y="4467225"/>
            <a:ext cx="2457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Compliance requirements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2938" y="49434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2" name="Text 30"/>
          <p:cNvSpPr/>
          <p:nvPr/>
        </p:nvSpPr>
        <p:spPr>
          <a:xfrm>
            <a:off x="947737" y="4905375"/>
            <a:ext cx="3771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Audit Trails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7737" y="5172075"/>
            <a:ext cx="3762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transaction history for regulatory compliance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2938" y="55530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5" name="Text 33"/>
          <p:cNvSpPr/>
          <p:nvPr/>
        </p:nvSpPr>
        <p:spPr>
          <a:xfrm>
            <a:off x="947737" y="5514975"/>
            <a:ext cx="3457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Air-Gapped Compliance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47737" y="5781675"/>
            <a:ext cx="3448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Meet security policies requiring offline key storage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2938" y="61626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8" name="Text 36"/>
          <p:cNvSpPr/>
          <p:nvPr/>
        </p:nvSpPr>
        <p:spPr>
          <a:xfrm>
            <a:off x="947737" y="6124575"/>
            <a:ext cx="3629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Multi-Sig Ready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7737" y="6391275"/>
            <a:ext cx="3619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Compatible with multi-signature workflows (Phase 3)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96013" y="3910013"/>
            <a:ext cx="5610225" cy="2943225"/>
          </a:xfrm>
          <a:custGeom>
            <a:avLst/>
            <a:gdLst/>
            <a:ahLst/>
            <a:cxnLst/>
            <a:rect l="l" t="t" r="r" b="b"/>
            <a:pathLst>
              <a:path w="5610225" h="2943225">
                <a:moveTo>
                  <a:pt x="76200" y="0"/>
                </a:moveTo>
                <a:lnTo>
                  <a:pt x="5534025" y="0"/>
                </a:lnTo>
                <a:cubicBezTo>
                  <a:pt x="5576109" y="0"/>
                  <a:pt x="5610225" y="34116"/>
                  <a:pt x="5610225" y="76200"/>
                </a:cubicBezTo>
                <a:lnTo>
                  <a:pt x="5610225" y="2867025"/>
                </a:lnTo>
                <a:cubicBezTo>
                  <a:pt x="5610225" y="2909109"/>
                  <a:pt x="5576109" y="2943225"/>
                  <a:pt x="5534025" y="2943225"/>
                </a:cubicBezTo>
                <a:lnTo>
                  <a:pt x="76200" y="2943225"/>
                </a:lnTo>
                <a:cubicBezTo>
                  <a:pt x="34116" y="2943225"/>
                  <a:pt x="0" y="2909109"/>
                  <a:pt x="0" y="2867025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1" name="Shape 39"/>
          <p:cNvSpPr/>
          <p:nvPr/>
        </p:nvSpPr>
        <p:spPr>
          <a:xfrm>
            <a:off x="6429375" y="4143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2" name="Shape 40"/>
          <p:cNvSpPr/>
          <p:nvPr/>
        </p:nvSpPr>
        <p:spPr>
          <a:xfrm>
            <a:off x="6593681" y="43053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3" name="Text 41"/>
          <p:cNvSpPr/>
          <p:nvPr/>
        </p:nvSpPr>
        <p:spPr>
          <a:xfrm>
            <a:off x="7191375" y="4162425"/>
            <a:ext cx="2962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Security-Conscious Users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191375" y="4467225"/>
            <a:ext cx="2933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Privacy-focused individuals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53188" y="49434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6" name="Text 44"/>
          <p:cNvSpPr/>
          <p:nvPr/>
        </p:nvSpPr>
        <p:spPr>
          <a:xfrm>
            <a:off x="6757988" y="4905375"/>
            <a:ext cx="3714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Hardware-Wallet-Level Security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757988" y="5172075"/>
            <a:ext cx="3705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Same protection as Ledger/Trezor with more flexibility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53188" y="55530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9" name="Text 47"/>
          <p:cNvSpPr/>
          <p:nvPr/>
        </p:nvSpPr>
        <p:spPr>
          <a:xfrm>
            <a:off x="6757988" y="5514975"/>
            <a:ext cx="3543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 Additional Cost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757988" y="5781675"/>
            <a:ext cx="3533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Free, open-source software—no purchase required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VISION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Roadmap: Three-Phase Development Plan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381125"/>
            <a:ext cx="3667125" cy="5086350"/>
          </a:xfrm>
          <a:custGeom>
            <a:avLst/>
            <a:gdLst/>
            <a:ahLst/>
            <a:cxnLst/>
            <a:rect l="l" t="t" r="r" b="b"/>
            <a:pathLst>
              <a:path w="3667125" h="5086350">
                <a:moveTo>
                  <a:pt x="76203" y="0"/>
                </a:moveTo>
                <a:lnTo>
                  <a:pt x="3590922" y="0"/>
                </a:lnTo>
                <a:cubicBezTo>
                  <a:pt x="3632980" y="0"/>
                  <a:pt x="3667125" y="34145"/>
                  <a:pt x="3667125" y="76203"/>
                </a:cubicBezTo>
                <a:lnTo>
                  <a:pt x="3667125" y="5010147"/>
                </a:lnTo>
                <a:cubicBezTo>
                  <a:pt x="3667125" y="5052205"/>
                  <a:pt x="3632980" y="5086350"/>
                  <a:pt x="3590922" y="5086350"/>
                </a:cubicBezTo>
                <a:lnTo>
                  <a:pt x="76203" y="5086350"/>
                </a:lnTo>
                <a:cubicBezTo>
                  <a:pt x="34145" y="5086350"/>
                  <a:pt x="0" y="5052205"/>
                  <a:pt x="0" y="50101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00C950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638175" y="1628775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295275" y="0"/>
                </a:moveTo>
                <a:lnTo>
                  <a:pt x="295275" y="0"/>
                </a:lnTo>
                <a:cubicBezTo>
                  <a:pt x="458242" y="0"/>
                  <a:pt x="590550" y="132308"/>
                  <a:pt x="590550" y="295275"/>
                </a:cubicBezTo>
                <a:lnTo>
                  <a:pt x="590550" y="295275"/>
                </a:lnTo>
                <a:cubicBezTo>
                  <a:pt x="590550" y="458242"/>
                  <a:pt x="458242" y="590550"/>
                  <a:pt x="295275" y="590550"/>
                </a:cubicBezTo>
                <a:lnTo>
                  <a:pt x="295275" y="590550"/>
                </a:lnTo>
                <a:cubicBezTo>
                  <a:pt x="132308" y="590550"/>
                  <a:pt x="0" y="458242"/>
                  <a:pt x="0" y="295275"/>
                </a:cubicBezTo>
                <a:lnTo>
                  <a:pt x="0" y="295275"/>
                </a:lnTo>
                <a:cubicBezTo>
                  <a:pt x="0" y="132308"/>
                  <a:pt x="132308" y="0"/>
                  <a:pt x="295275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25400">
            <a:solidFill>
              <a:srgbClr val="05DF72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792956" y="1781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1390650" y="1638300"/>
            <a:ext cx="1590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0650" y="1943100"/>
            <a:ext cx="156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MVP - COMPLETE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63178" y="24574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Text 8"/>
          <p:cNvSpPr/>
          <p:nvPr/>
        </p:nvSpPr>
        <p:spPr>
          <a:xfrm>
            <a:off x="957263" y="2419350"/>
            <a:ext cx="2743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signing functionality with Ed25519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63178" y="28003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2" name="Text 10"/>
          <p:cNvSpPr/>
          <p:nvPr/>
        </p:nvSpPr>
        <p:spPr>
          <a:xfrm>
            <a:off x="957263" y="2762250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 import formats + BIP39 seed phrases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3178" y="31432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4" name="Text 12"/>
          <p:cNvSpPr/>
          <p:nvPr/>
        </p:nvSpPr>
        <p:spPr>
          <a:xfrm>
            <a:off x="957263" y="3105150"/>
            <a:ext cx="2190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Transaction Creator application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63178" y="34861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6" name="Text 14"/>
          <p:cNvSpPr/>
          <p:nvPr/>
        </p:nvSpPr>
        <p:spPr>
          <a:xfrm>
            <a:off x="957263" y="3448050"/>
            <a:ext cx="1771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82+ comprehensive tests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63178" y="38290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8" name="Text 16"/>
          <p:cNvSpPr/>
          <p:nvPr/>
        </p:nvSpPr>
        <p:spPr>
          <a:xfrm>
            <a:off x="957263" y="3790950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TypeScript migration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3178" y="41719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0" name="Text 18"/>
          <p:cNvSpPr/>
          <p:nvPr/>
        </p:nvSpPr>
        <p:spPr>
          <a:xfrm>
            <a:off x="957263" y="413385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Browser-based UI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3413" y="5414963"/>
            <a:ext cx="3181350" cy="809625"/>
          </a:xfrm>
          <a:custGeom>
            <a:avLst/>
            <a:gdLst/>
            <a:ahLst/>
            <a:cxnLst/>
            <a:rect l="l" t="t" r="r" b="b"/>
            <a:pathLst>
              <a:path w="3181350" h="809625">
                <a:moveTo>
                  <a:pt x="76202" y="0"/>
                </a:moveTo>
                <a:lnTo>
                  <a:pt x="3105148" y="0"/>
                </a:lnTo>
                <a:cubicBezTo>
                  <a:pt x="3147233" y="0"/>
                  <a:pt x="3181350" y="34117"/>
                  <a:pt x="3181350" y="76202"/>
                </a:cubicBezTo>
                <a:lnTo>
                  <a:pt x="3181350" y="733423"/>
                </a:lnTo>
                <a:cubicBezTo>
                  <a:pt x="3181350" y="775508"/>
                  <a:pt x="3147233" y="809625"/>
                  <a:pt x="3105148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2" name="Text 20"/>
          <p:cNvSpPr/>
          <p:nvPr/>
        </p:nvSpPr>
        <p:spPr>
          <a:xfrm>
            <a:off x="747713" y="5572125"/>
            <a:ext cx="295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Status: ✅ DELIVERED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52475" y="5838825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Built in 11 days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264000" y="1381125"/>
            <a:ext cx="3667125" cy="5086350"/>
          </a:xfrm>
          <a:custGeom>
            <a:avLst/>
            <a:gdLst/>
            <a:ahLst/>
            <a:cxnLst/>
            <a:rect l="l" t="t" r="r" b="b"/>
            <a:pathLst>
              <a:path w="3667125" h="5086350">
                <a:moveTo>
                  <a:pt x="76203" y="0"/>
                </a:moveTo>
                <a:lnTo>
                  <a:pt x="3590922" y="0"/>
                </a:lnTo>
                <a:cubicBezTo>
                  <a:pt x="3632980" y="0"/>
                  <a:pt x="3667125" y="34145"/>
                  <a:pt x="3667125" y="76203"/>
                </a:cubicBezTo>
                <a:lnTo>
                  <a:pt x="3667125" y="5010147"/>
                </a:lnTo>
                <a:cubicBezTo>
                  <a:pt x="3667125" y="5052205"/>
                  <a:pt x="3632980" y="5086350"/>
                  <a:pt x="3590922" y="5086350"/>
                </a:cubicBezTo>
                <a:lnTo>
                  <a:pt x="76203" y="5086350"/>
                </a:lnTo>
                <a:cubicBezTo>
                  <a:pt x="34145" y="5086350"/>
                  <a:pt x="0" y="5052205"/>
                  <a:pt x="0" y="50101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5" name="Shape 23"/>
          <p:cNvSpPr/>
          <p:nvPr/>
        </p:nvSpPr>
        <p:spPr>
          <a:xfrm>
            <a:off x="4511650" y="1628775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295275" y="0"/>
                </a:moveTo>
                <a:lnTo>
                  <a:pt x="295275" y="0"/>
                </a:lnTo>
                <a:cubicBezTo>
                  <a:pt x="458242" y="0"/>
                  <a:pt x="590550" y="132308"/>
                  <a:pt x="590550" y="295275"/>
                </a:cubicBezTo>
                <a:lnTo>
                  <a:pt x="590550" y="295275"/>
                </a:lnTo>
                <a:cubicBezTo>
                  <a:pt x="590550" y="458242"/>
                  <a:pt x="458242" y="590550"/>
                  <a:pt x="295275" y="590550"/>
                </a:cubicBezTo>
                <a:lnTo>
                  <a:pt x="295275" y="590550"/>
                </a:lnTo>
                <a:cubicBezTo>
                  <a:pt x="132308" y="590550"/>
                  <a:pt x="0" y="458242"/>
                  <a:pt x="0" y="295275"/>
                </a:cubicBezTo>
                <a:lnTo>
                  <a:pt x="0" y="295275"/>
                </a:lnTo>
                <a:cubicBezTo>
                  <a:pt x="0" y="132308"/>
                  <a:pt x="132308" y="0"/>
                  <a:pt x="2952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6" name="Shape 24"/>
          <p:cNvSpPr/>
          <p:nvPr/>
        </p:nvSpPr>
        <p:spPr>
          <a:xfrm>
            <a:off x="4666431" y="1781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8227" y="13395"/>
                </a:moveTo>
                <a:cubicBezTo>
                  <a:pt x="98227" y="5972"/>
                  <a:pt x="92255" y="0"/>
                  <a:pt x="84832" y="0"/>
                </a:cubicBezTo>
                <a:cubicBezTo>
                  <a:pt x="77409" y="0"/>
                  <a:pt x="71438" y="5972"/>
                  <a:pt x="71438" y="13395"/>
                </a:cubicBezTo>
                <a:lnTo>
                  <a:pt x="71438" y="35719"/>
                </a:lnTo>
                <a:cubicBezTo>
                  <a:pt x="51736" y="35719"/>
                  <a:pt x="35719" y="51736"/>
                  <a:pt x="35719" y="71438"/>
                </a:cubicBezTo>
                <a:lnTo>
                  <a:pt x="13395" y="71438"/>
                </a:lnTo>
                <a:cubicBezTo>
                  <a:pt x="5972" y="71438"/>
                  <a:pt x="0" y="77409"/>
                  <a:pt x="0" y="84832"/>
                </a:cubicBezTo>
                <a:cubicBezTo>
                  <a:pt x="0" y="92255"/>
                  <a:pt x="5972" y="98227"/>
                  <a:pt x="13395" y="98227"/>
                </a:cubicBezTo>
                <a:lnTo>
                  <a:pt x="35719" y="98227"/>
                </a:lnTo>
                <a:lnTo>
                  <a:pt x="35719" y="129480"/>
                </a:lnTo>
                <a:lnTo>
                  <a:pt x="13395" y="129480"/>
                </a:lnTo>
                <a:cubicBezTo>
                  <a:pt x="5972" y="129480"/>
                  <a:pt x="0" y="135452"/>
                  <a:pt x="0" y="142875"/>
                </a:cubicBezTo>
                <a:cubicBezTo>
                  <a:pt x="0" y="150298"/>
                  <a:pt x="5972" y="156270"/>
                  <a:pt x="13395" y="156270"/>
                </a:cubicBezTo>
                <a:lnTo>
                  <a:pt x="35719" y="156270"/>
                </a:lnTo>
                <a:lnTo>
                  <a:pt x="35719" y="187523"/>
                </a:lnTo>
                <a:lnTo>
                  <a:pt x="13395" y="187523"/>
                </a:lnTo>
                <a:cubicBezTo>
                  <a:pt x="5972" y="187523"/>
                  <a:pt x="0" y="193495"/>
                  <a:pt x="0" y="200918"/>
                </a:cubicBezTo>
                <a:cubicBezTo>
                  <a:pt x="0" y="208341"/>
                  <a:pt x="5972" y="214313"/>
                  <a:pt x="13395" y="214313"/>
                </a:cubicBezTo>
                <a:lnTo>
                  <a:pt x="35719" y="214313"/>
                </a:lnTo>
                <a:cubicBezTo>
                  <a:pt x="35719" y="234014"/>
                  <a:pt x="51736" y="250031"/>
                  <a:pt x="71438" y="250031"/>
                </a:cubicBezTo>
                <a:lnTo>
                  <a:pt x="71438" y="272355"/>
                </a:lnTo>
                <a:cubicBezTo>
                  <a:pt x="71438" y="279778"/>
                  <a:pt x="77409" y="285750"/>
                  <a:pt x="84832" y="285750"/>
                </a:cubicBezTo>
                <a:cubicBezTo>
                  <a:pt x="92255" y="285750"/>
                  <a:pt x="98227" y="279778"/>
                  <a:pt x="98227" y="272355"/>
                </a:cubicBezTo>
                <a:lnTo>
                  <a:pt x="98227" y="250031"/>
                </a:lnTo>
                <a:lnTo>
                  <a:pt x="129480" y="250031"/>
                </a:lnTo>
                <a:lnTo>
                  <a:pt x="129480" y="272355"/>
                </a:lnTo>
                <a:cubicBezTo>
                  <a:pt x="129480" y="279778"/>
                  <a:pt x="135452" y="285750"/>
                  <a:pt x="142875" y="285750"/>
                </a:cubicBezTo>
                <a:cubicBezTo>
                  <a:pt x="150298" y="285750"/>
                  <a:pt x="156270" y="279778"/>
                  <a:pt x="156270" y="272355"/>
                </a:cubicBezTo>
                <a:lnTo>
                  <a:pt x="156270" y="250031"/>
                </a:lnTo>
                <a:lnTo>
                  <a:pt x="187523" y="250031"/>
                </a:lnTo>
                <a:lnTo>
                  <a:pt x="187523" y="272355"/>
                </a:lnTo>
                <a:cubicBezTo>
                  <a:pt x="187523" y="279778"/>
                  <a:pt x="193495" y="285750"/>
                  <a:pt x="200918" y="285750"/>
                </a:cubicBezTo>
                <a:cubicBezTo>
                  <a:pt x="208341" y="285750"/>
                  <a:pt x="214313" y="279778"/>
                  <a:pt x="214313" y="272355"/>
                </a:cubicBezTo>
                <a:lnTo>
                  <a:pt x="214313" y="250031"/>
                </a:lnTo>
                <a:cubicBezTo>
                  <a:pt x="234014" y="250031"/>
                  <a:pt x="250031" y="234014"/>
                  <a:pt x="250031" y="214313"/>
                </a:cubicBezTo>
                <a:lnTo>
                  <a:pt x="272355" y="214313"/>
                </a:lnTo>
                <a:cubicBezTo>
                  <a:pt x="279778" y="214313"/>
                  <a:pt x="285750" y="208341"/>
                  <a:pt x="285750" y="200918"/>
                </a:cubicBezTo>
                <a:cubicBezTo>
                  <a:pt x="285750" y="193495"/>
                  <a:pt x="279778" y="187523"/>
                  <a:pt x="272355" y="187523"/>
                </a:cubicBezTo>
                <a:lnTo>
                  <a:pt x="250031" y="187523"/>
                </a:lnTo>
                <a:lnTo>
                  <a:pt x="250031" y="156270"/>
                </a:lnTo>
                <a:lnTo>
                  <a:pt x="272355" y="156270"/>
                </a:lnTo>
                <a:cubicBezTo>
                  <a:pt x="279778" y="156270"/>
                  <a:pt x="285750" y="150298"/>
                  <a:pt x="285750" y="142875"/>
                </a:cubicBezTo>
                <a:cubicBezTo>
                  <a:pt x="285750" y="135452"/>
                  <a:pt x="279778" y="129480"/>
                  <a:pt x="272355" y="129480"/>
                </a:cubicBezTo>
                <a:lnTo>
                  <a:pt x="250031" y="129480"/>
                </a:lnTo>
                <a:lnTo>
                  <a:pt x="250031" y="98227"/>
                </a:lnTo>
                <a:lnTo>
                  <a:pt x="272355" y="98227"/>
                </a:lnTo>
                <a:cubicBezTo>
                  <a:pt x="279778" y="98227"/>
                  <a:pt x="285750" y="92255"/>
                  <a:pt x="285750" y="84832"/>
                </a:cubicBezTo>
                <a:cubicBezTo>
                  <a:pt x="285750" y="77409"/>
                  <a:pt x="279778" y="71438"/>
                  <a:pt x="272355" y="71438"/>
                </a:cubicBezTo>
                <a:lnTo>
                  <a:pt x="250031" y="71438"/>
                </a:lnTo>
                <a:cubicBezTo>
                  <a:pt x="250031" y="51736"/>
                  <a:pt x="234014" y="35719"/>
                  <a:pt x="214313" y="35719"/>
                </a:cubicBezTo>
                <a:lnTo>
                  <a:pt x="214313" y="13395"/>
                </a:lnTo>
                <a:cubicBezTo>
                  <a:pt x="214313" y="5972"/>
                  <a:pt x="208341" y="0"/>
                  <a:pt x="200918" y="0"/>
                </a:cubicBezTo>
                <a:cubicBezTo>
                  <a:pt x="193495" y="0"/>
                  <a:pt x="187523" y="5972"/>
                  <a:pt x="187523" y="13395"/>
                </a:cubicBezTo>
                <a:lnTo>
                  <a:pt x="187523" y="35719"/>
                </a:lnTo>
                <a:lnTo>
                  <a:pt x="156270" y="35719"/>
                </a:lnTo>
                <a:lnTo>
                  <a:pt x="156270" y="13395"/>
                </a:lnTo>
                <a:cubicBezTo>
                  <a:pt x="156270" y="5972"/>
                  <a:pt x="150298" y="0"/>
                  <a:pt x="142875" y="0"/>
                </a:cubicBezTo>
                <a:cubicBezTo>
                  <a:pt x="135452" y="0"/>
                  <a:pt x="129480" y="5972"/>
                  <a:pt x="129480" y="13395"/>
                </a:cubicBezTo>
                <a:lnTo>
                  <a:pt x="129480" y="35719"/>
                </a:lnTo>
                <a:lnTo>
                  <a:pt x="98227" y="35719"/>
                </a:lnTo>
                <a:lnTo>
                  <a:pt x="98227" y="13395"/>
                </a:lnTo>
                <a:close/>
                <a:moveTo>
                  <a:pt x="89297" y="71438"/>
                </a:moveTo>
                <a:lnTo>
                  <a:pt x="196453" y="71438"/>
                </a:lnTo>
                <a:cubicBezTo>
                  <a:pt x="206332" y="71438"/>
                  <a:pt x="214313" y="79418"/>
                  <a:pt x="214313" y="89297"/>
                </a:cubicBezTo>
                <a:lnTo>
                  <a:pt x="214313" y="196453"/>
                </a:lnTo>
                <a:cubicBezTo>
                  <a:pt x="214313" y="206332"/>
                  <a:pt x="206332" y="214313"/>
                  <a:pt x="196453" y="214313"/>
                </a:cubicBezTo>
                <a:lnTo>
                  <a:pt x="89297" y="214313"/>
                </a:lnTo>
                <a:cubicBezTo>
                  <a:pt x="79418" y="214313"/>
                  <a:pt x="71438" y="206332"/>
                  <a:pt x="71438" y="196453"/>
                </a:cubicBezTo>
                <a:lnTo>
                  <a:pt x="71438" y="89297"/>
                </a:lnTo>
                <a:cubicBezTo>
                  <a:pt x="71438" y="79418"/>
                  <a:pt x="79418" y="71438"/>
                  <a:pt x="89297" y="71438"/>
                </a:cubicBezTo>
                <a:close/>
                <a:moveTo>
                  <a:pt x="98227" y="98227"/>
                </a:moveTo>
                <a:lnTo>
                  <a:pt x="98227" y="187523"/>
                </a:lnTo>
                <a:lnTo>
                  <a:pt x="187523" y="187523"/>
                </a:lnTo>
                <a:lnTo>
                  <a:pt x="187523" y="98227"/>
                </a:lnTo>
                <a:lnTo>
                  <a:pt x="98227" y="98227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7" name="Text 25"/>
          <p:cNvSpPr/>
          <p:nvPr/>
        </p:nvSpPr>
        <p:spPr>
          <a:xfrm>
            <a:off x="5264125" y="1638300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64125" y="1943100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Hardware Integration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516413" y="24955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0" name="Text 28"/>
          <p:cNvSpPr/>
          <p:nvPr/>
        </p:nvSpPr>
        <p:spPr>
          <a:xfrm>
            <a:off x="4759300" y="2419350"/>
            <a:ext cx="231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SD Card / microSD Support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759300" y="2686050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Alternative to USB for transfer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516413" y="31051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3" name="Text 31"/>
          <p:cNvSpPr/>
          <p:nvPr/>
        </p:nvSpPr>
        <p:spPr>
          <a:xfrm>
            <a:off x="4759300" y="3028950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Hardware Wallet Integration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759300" y="3295650"/>
            <a:ext cx="2486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Ledger support for hybrid workflows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516413" y="37147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6" name="Text 34"/>
          <p:cNvSpPr/>
          <p:nvPr/>
        </p:nvSpPr>
        <p:spPr>
          <a:xfrm>
            <a:off x="4759300" y="3638550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QR Code Transfer Option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759300" y="3905250"/>
            <a:ext cx="2428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Camera-based transaction transfer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516413" y="43243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9" name="Text 37"/>
          <p:cNvSpPr/>
          <p:nvPr/>
        </p:nvSpPr>
        <p:spPr>
          <a:xfrm>
            <a:off x="4759300" y="4248150"/>
            <a:ext cx="2209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 Companion App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759300" y="4514850"/>
            <a:ext cx="220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iOS/Android transaction creator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506888" y="5414963"/>
            <a:ext cx="3181350" cy="809625"/>
          </a:xfrm>
          <a:custGeom>
            <a:avLst/>
            <a:gdLst/>
            <a:ahLst/>
            <a:cxnLst/>
            <a:rect l="l" t="t" r="r" b="b"/>
            <a:pathLst>
              <a:path w="3181350" h="809625">
                <a:moveTo>
                  <a:pt x="76202" y="0"/>
                </a:moveTo>
                <a:lnTo>
                  <a:pt x="3105148" y="0"/>
                </a:lnTo>
                <a:cubicBezTo>
                  <a:pt x="3147233" y="0"/>
                  <a:pt x="3181350" y="34117"/>
                  <a:pt x="3181350" y="76202"/>
                </a:cubicBezTo>
                <a:lnTo>
                  <a:pt x="3181350" y="733423"/>
                </a:lnTo>
                <a:cubicBezTo>
                  <a:pt x="3181350" y="775508"/>
                  <a:pt x="3147233" y="809625"/>
                  <a:pt x="3105148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2" name="Text 40"/>
          <p:cNvSpPr/>
          <p:nvPr/>
        </p:nvSpPr>
        <p:spPr>
          <a:xfrm>
            <a:off x="4621188" y="5572125"/>
            <a:ext cx="295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Status: 🚀 PLANNED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625950" y="5838825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Q2 2026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37475" y="1381125"/>
            <a:ext cx="3667125" cy="5086350"/>
          </a:xfrm>
          <a:custGeom>
            <a:avLst/>
            <a:gdLst/>
            <a:ahLst/>
            <a:cxnLst/>
            <a:rect l="l" t="t" r="r" b="b"/>
            <a:pathLst>
              <a:path w="3667125" h="5086350">
                <a:moveTo>
                  <a:pt x="76203" y="0"/>
                </a:moveTo>
                <a:lnTo>
                  <a:pt x="3590922" y="0"/>
                </a:lnTo>
                <a:cubicBezTo>
                  <a:pt x="3632980" y="0"/>
                  <a:pt x="3667125" y="34145"/>
                  <a:pt x="3667125" y="76203"/>
                </a:cubicBezTo>
                <a:lnTo>
                  <a:pt x="3667125" y="5010147"/>
                </a:lnTo>
                <a:cubicBezTo>
                  <a:pt x="3667125" y="5052205"/>
                  <a:pt x="3632980" y="5086350"/>
                  <a:pt x="3590922" y="5086350"/>
                </a:cubicBezTo>
                <a:lnTo>
                  <a:pt x="76203" y="5086350"/>
                </a:lnTo>
                <a:cubicBezTo>
                  <a:pt x="34145" y="5086350"/>
                  <a:pt x="0" y="5052205"/>
                  <a:pt x="0" y="50101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AD46FF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5" name="Shape 43"/>
          <p:cNvSpPr/>
          <p:nvPr/>
        </p:nvSpPr>
        <p:spPr>
          <a:xfrm>
            <a:off x="8385125" y="1628775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295275" y="0"/>
                </a:moveTo>
                <a:lnTo>
                  <a:pt x="295275" y="0"/>
                </a:lnTo>
                <a:cubicBezTo>
                  <a:pt x="458242" y="0"/>
                  <a:pt x="590550" y="132308"/>
                  <a:pt x="590550" y="295275"/>
                </a:cubicBezTo>
                <a:lnTo>
                  <a:pt x="590550" y="295275"/>
                </a:lnTo>
                <a:cubicBezTo>
                  <a:pt x="590550" y="458242"/>
                  <a:pt x="458242" y="590550"/>
                  <a:pt x="295275" y="590550"/>
                </a:cubicBezTo>
                <a:lnTo>
                  <a:pt x="295275" y="590550"/>
                </a:lnTo>
                <a:cubicBezTo>
                  <a:pt x="132308" y="590550"/>
                  <a:pt x="0" y="458242"/>
                  <a:pt x="0" y="295275"/>
                </a:cubicBezTo>
                <a:lnTo>
                  <a:pt x="0" y="295275"/>
                </a:lnTo>
                <a:cubicBezTo>
                  <a:pt x="0" y="132308"/>
                  <a:pt x="132308" y="0"/>
                  <a:pt x="295275" y="0"/>
                </a:cubicBezTo>
                <a:close/>
              </a:path>
            </a:pathLst>
          </a:custGeom>
          <a:solidFill>
            <a:srgbClr val="AD46FF">
              <a:alpha val="20000"/>
            </a:srgbClr>
          </a:solidFill>
          <a:ln w="25400">
            <a:solidFill>
              <a:srgbClr val="C27AFF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6" name="Shape 44"/>
          <p:cNvSpPr/>
          <p:nvPr/>
        </p:nvSpPr>
        <p:spPr>
          <a:xfrm>
            <a:off x="8575625" y="17811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35719" y="0"/>
                </a:moveTo>
                <a:cubicBezTo>
                  <a:pt x="16018" y="0"/>
                  <a:pt x="0" y="16018"/>
                  <a:pt x="0" y="35719"/>
                </a:cubicBezTo>
                <a:lnTo>
                  <a:pt x="0" y="250031"/>
                </a:lnTo>
                <a:cubicBezTo>
                  <a:pt x="0" y="269732"/>
                  <a:pt x="16018" y="285750"/>
                  <a:pt x="35719" y="285750"/>
                </a:cubicBezTo>
                <a:lnTo>
                  <a:pt x="178594" y="285750"/>
                </a:lnTo>
                <a:cubicBezTo>
                  <a:pt x="198295" y="285750"/>
                  <a:pt x="214313" y="269732"/>
                  <a:pt x="214313" y="250031"/>
                </a:cubicBezTo>
                <a:lnTo>
                  <a:pt x="214313" y="35719"/>
                </a:lnTo>
                <a:cubicBezTo>
                  <a:pt x="214313" y="16018"/>
                  <a:pt x="198295" y="0"/>
                  <a:pt x="178594" y="0"/>
                </a:cubicBezTo>
                <a:lnTo>
                  <a:pt x="35719" y="0"/>
                </a:lnTo>
                <a:close/>
                <a:moveTo>
                  <a:pt x="98227" y="196453"/>
                </a:moveTo>
                <a:lnTo>
                  <a:pt x="116086" y="196453"/>
                </a:lnTo>
                <a:cubicBezTo>
                  <a:pt x="125964" y="196453"/>
                  <a:pt x="133945" y="204434"/>
                  <a:pt x="133945" y="214313"/>
                </a:cubicBezTo>
                <a:lnTo>
                  <a:pt x="133945" y="258961"/>
                </a:lnTo>
                <a:lnTo>
                  <a:pt x="80367" y="258961"/>
                </a:lnTo>
                <a:lnTo>
                  <a:pt x="80367" y="214313"/>
                </a:lnTo>
                <a:cubicBezTo>
                  <a:pt x="80367" y="204434"/>
                  <a:pt x="88348" y="196453"/>
                  <a:pt x="98227" y="196453"/>
                </a:cubicBezTo>
                <a:close/>
                <a:moveTo>
                  <a:pt x="53578" y="62508"/>
                </a:moveTo>
                <a:cubicBezTo>
                  <a:pt x="53578" y="57596"/>
                  <a:pt x="57596" y="53578"/>
                  <a:pt x="62508" y="53578"/>
                </a:cubicBezTo>
                <a:lnTo>
                  <a:pt x="80367" y="53578"/>
                </a:lnTo>
                <a:cubicBezTo>
                  <a:pt x="85279" y="53578"/>
                  <a:pt x="89297" y="57596"/>
                  <a:pt x="89297" y="62508"/>
                </a:cubicBezTo>
                <a:lnTo>
                  <a:pt x="89297" y="80367"/>
                </a:lnTo>
                <a:cubicBezTo>
                  <a:pt x="89297" y="85279"/>
                  <a:pt x="85279" y="89297"/>
                  <a:pt x="80367" y="89297"/>
                </a:cubicBezTo>
                <a:lnTo>
                  <a:pt x="62508" y="89297"/>
                </a:lnTo>
                <a:cubicBezTo>
                  <a:pt x="57596" y="89297"/>
                  <a:pt x="53578" y="85279"/>
                  <a:pt x="53578" y="80367"/>
                </a:cubicBezTo>
                <a:lnTo>
                  <a:pt x="53578" y="62508"/>
                </a:lnTo>
                <a:close/>
                <a:moveTo>
                  <a:pt x="133945" y="53578"/>
                </a:moveTo>
                <a:lnTo>
                  <a:pt x="151805" y="53578"/>
                </a:lnTo>
                <a:cubicBezTo>
                  <a:pt x="156716" y="53578"/>
                  <a:pt x="160734" y="57596"/>
                  <a:pt x="160734" y="62508"/>
                </a:cubicBezTo>
                <a:lnTo>
                  <a:pt x="160734" y="80367"/>
                </a:lnTo>
                <a:cubicBezTo>
                  <a:pt x="160734" y="85279"/>
                  <a:pt x="156716" y="89297"/>
                  <a:pt x="151805" y="89297"/>
                </a:cubicBezTo>
                <a:lnTo>
                  <a:pt x="133945" y="89297"/>
                </a:lnTo>
                <a:cubicBezTo>
                  <a:pt x="129034" y="89297"/>
                  <a:pt x="125016" y="85279"/>
                  <a:pt x="125016" y="80367"/>
                </a:cubicBezTo>
                <a:lnTo>
                  <a:pt x="125016" y="62508"/>
                </a:lnTo>
                <a:cubicBezTo>
                  <a:pt x="125016" y="57596"/>
                  <a:pt x="129034" y="53578"/>
                  <a:pt x="133945" y="53578"/>
                </a:cubicBezTo>
                <a:close/>
                <a:moveTo>
                  <a:pt x="53578" y="133945"/>
                </a:moveTo>
                <a:cubicBezTo>
                  <a:pt x="53578" y="129034"/>
                  <a:pt x="57596" y="125016"/>
                  <a:pt x="62508" y="125016"/>
                </a:cubicBezTo>
                <a:lnTo>
                  <a:pt x="80367" y="125016"/>
                </a:lnTo>
                <a:cubicBezTo>
                  <a:pt x="85279" y="125016"/>
                  <a:pt x="89297" y="129034"/>
                  <a:pt x="89297" y="133945"/>
                </a:cubicBezTo>
                <a:lnTo>
                  <a:pt x="89297" y="151805"/>
                </a:lnTo>
                <a:cubicBezTo>
                  <a:pt x="89297" y="156716"/>
                  <a:pt x="85279" y="160734"/>
                  <a:pt x="80367" y="160734"/>
                </a:cubicBezTo>
                <a:lnTo>
                  <a:pt x="62508" y="160734"/>
                </a:lnTo>
                <a:cubicBezTo>
                  <a:pt x="57596" y="160734"/>
                  <a:pt x="53578" y="156716"/>
                  <a:pt x="53578" y="151805"/>
                </a:cubicBezTo>
                <a:lnTo>
                  <a:pt x="53578" y="133945"/>
                </a:lnTo>
                <a:close/>
                <a:moveTo>
                  <a:pt x="133945" y="125016"/>
                </a:moveTo>
                <a:lnTo>
                  <a:pt x="151805" y="125016"/>
                </a:lnTo>
                <a:cubicBezTo>
                  <a:pt x="156716" y="125016"/>
                  <a:pt x="160734" y="129034"/>
                  <a:pt x="160734" y="133945"/>
                </a:cubicBezTo>
                <a:lnTo>
                  <a:pt x="160734" y="151805"/>
                </a:lnTo>
                <a:cubicBezTo>
                  <a:pt x="160734" y="156716"/>
                  <a:pt x="156716" y="160734"/>
                  <a:pt x="151805" y="160734"/>
                </a:cubicBezTo>
                <a:lnTo>
                  <a:pt x="133945" y="160734"/>
                </a:lnTo>
                <a:cubicBezTo>
                  <a:pt x="129034" y="160734"/>
                  <a:pt x="125016" y="156716"/>
                  <a:pt x="125016" y="151805"/>
                </a:cubicBezTo>
                <a:lnTo>
                  <a:pt x="125016" y="133945"/>
                </a:lnTo>
                <a:cubicBezTo>
                  <a:pt x="125016" y="129034"/>
                  <a:pt x="129034" y="125016"/>
                  <a:pt x="133945" y="125016"/>
                </a:cubicBezTo>
                <a:close/>
              </a:path>
            </a:pathLst>
          </a:custGeom>
          <a:solidFill>
            <a:srgbClr val="C27AFF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7" name="Text 45"/>
          <p:cNvSpPr/>
          <p:nvPr/>
        </p:nvSpPr>
        <p:spPr>
          <a:xfrm>
            <a:off x="9137600" y="1638300"/>
            <a:ext cx="1724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Phase 3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137600" y="194310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27A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 Features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389888" y="24955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C27AFF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0" name="Text 48"/>
          <p:cNvSpPr/>
          <p:nvPr/>
        </p:nvSpPr>
        <p:spPr>
          <a:xfrm>
            <a:off x="8632775" y="2419350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Multi-Signature Workflows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632775" y="2686050"/>
            <a:ext cx="2238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M-of-N signing for teams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389888" y="31051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C27AFF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3" name="Text 51"/>
          <p:cNvSpPr/>
          <p:nvPr/>
        </p:nvSpPr>
        <p:spPr>
          <a:xfrm>
            <a:off x="8632775" y="3028950"/>
            <a:ext cx="180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Approval Chains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632775" y="3295650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Hierarchical authorization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389888" y="37147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C27AFF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6" name="Text 54"/>
          <p:cNvSpPr/>
          <p:nvPr/>
        </p:nvSpPr>
        <p:spPr>
          <a:xfrm>
            <a:off x="8632775" y="3638550"/>
            <a:ext cx="231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Audit Logs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632775" y="3905250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Regulatory compliance reporting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89888" y="43243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C27AFF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9" name="Text 57"/>
          <p:cNvSpPr/>
          <p:nvPr/>
        </p:nvSpPr>
        <p:spPr>
          <a:xfrm>
            <a:off x="8632775" y="4248150"/>
            <a:ext cx="2038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 SLA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632775" y="451485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24/7 support and guarantees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380363" y="5414963"/>
            <a:ext cx="3181350" cy="809625"/>
          </a:xfrm>
          <a:custGeom>
            <a:avLst/>
            <a:gdLst/>
            <a:ahLst/>
            <a:cxnLst/>
            <a:rect l="l" t="t" r="r" b="b"/>
            <a:pathLst>
              <a:path w="3181350" h="809625">
                <a:moveTo>
                  <a:pt x="76202" y="0"/>
                </a:moveTo>
                <a:lnTo>
                  <a:pt x="3105148" y="0"/>
                </a:lnTo>
                <a:cubicBezTo>
                  <a:pt x="3147233" y="0"/>
                  <a:pt x="3181350" y="34117"/>
                  <a:pt x="3181350" y="76202"/>
                </a:cubicBezTo>
                <a:lnTo>
                  <a:pt x="3181350" y="733423"/>
                </a:lnTo>
                <a:cubicBezTo>
                  <a:pt x="3181350" y="775508"/>
                  <a:pt x="3147233" y="809625"/>
                  <a:pt x="3105148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AD46FF">
              <a:alpha val="10196"/>
            </a:srgbClr>
          </a:solidFill>
          <a:ln w="12700">
            <a:solidFill>
              <a:srgbClr val="AD46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2" name="Text 60"/>
          <p:cNvSpPr/>
          <p:nvPr/>
        </p:nvSpPr>
        <p:spPr>
          <a:xfrm>
            <a:off x="8494663" y="5572125"/>
            <a:ext cx="295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C27A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Status: 📋 VISION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499425" y="5838825"/>
            <a:ext cx="2943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Q4 2026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914" y="317914"/>
            <a:ext cx="11619755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b="1" kern="0" spc="5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SUSTAINABILITY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914" y="572245"/>
            <a:ext cx="11746920" cy="3814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4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Business Model: Open Source Core + Revenue Streams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5862" y="1152438"/>
            <a:ext cx="5666816" cy="5380694"/>
          </a:xfrm>
          <a:custGeom>
            <a:avLst/>
            <a:gdLst/>
            <a:ahLst/>
            <a:cxnLst/>
            <a:rect l="l" t="t" r="r" b="b"/>
            <a:pathLst>
              <a:path w="5666816" h="5380694">
                <a:moveTo>
                  <a:pt x="63600" y="0"/>
                </a:moveTo>
                <a:lnTo>
                  <a:pt x="5603216" y="0"/>
                </a:lnTo>
                <a:cubicBezTo>
                  <a:pt x="5638342" y="0"/>
                  <a:pt x="5666816" y="28475"/>
                  <a:pt x="5666816" y="63600"/>
                </a:cubicBezTo>
                <a:lnTo>
                  <a:pt x="5666816" y="5317094"/>
                </a:lnTo>
                <a:cubicBezTo>
                  <a:pt x="5666816" y="5352219"/>
                  <a:pt x="5638342" y="5380694"/>
                  <a:pt x="5603216" y="5380694"/>
                </a:cubicBezTo>
                <a:lnTo>
                  <a:pt x="63600" y="5380694"/>
                </a:lnTo>
                <a:cubicBezTo>
                  <a:pt x="28475" y="5380694"/>
                  <a:pt x="0" y="5352219"/>
                  <a:pt x="0" y="5317094"/>
                </a:cubicBezTo>
                <a:lnTo>
                  <a:pt x="0" y="63600"/>
                </a:lnTo>
                <a:cubicBezTo>
                  <a:pt x="0" y="28475"/>
                  <a:pt x="28475" y="0"/>
                  <a:pt x="63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C950">
                  <a:alpha val="20000"/>
                </a:srgbClr>
              </a:gs>
              <a:gs pos="100000">
                <a:srgbClr val="0D542B">
                  <a:alpha val="10000"/>
                </a:srgbClr>
              </a:gs>
            </a:gsLst>
            <a:lin ang="2700000" scaled="1"/>
          </a:gradFill>
          <a:ln w="25400">
            <a:solidFill>
              <a:srgbClr val="00C950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532506" y="1359082"/>
            <a:ext cx="492767" cy="492767"/>
          </a:xfrm>
          <a:custGeom>
            <a:avLst/>
            <a:gdLst/>
            <a:ahLst/>
            <a:cxnLst/>
            <a:rect l="l" t="t" r="r" b="b"/>
            <a:pathLst>
              <a:path w="492767" h="492767">
                <a:moveTo>
                  <a:pt x="246383" y="0"/>
                </a:moveTo>
                <a:lnTo>
                  <a:pt x="246383" y="0"/>
                </a:lnTo>
                <a:cubicBezTo>
                  <a:pt x="382366" y="0"/>
                  <a:pt x="492767" y="110401"/>
                  <a:pt x="492767" y="246383"/>
                </a:cubicBezTo>
                <a:lnTo>
                  <a:pt x="492767" y="246383"/>
                </a:lnTo>
                <a:cubicBezTo>
                  <a:pt x="492767" y="382366"/>
                  <a:pt x="382366" y="492767"/>
                  <a:pt x="246383" y="492767"/>
                </a:cubicBezTo>
                <a:lnTo>
                  <a:pt x="246383" y="492767"/>
                </a:lnTo>
                <a:cubicBezTo>
                  <a:pt x="110401" y="492767"/>
                  <a:pt x="0" y="382366"/>
                  <a:pt x="0" y="246383"/>
                </a:cubicBezTo>
                <a:lnTo>
                  <a:pt x="0" y="246383"/>
                </a:lnTo>
                <a:cubicBezTo>
                  <a:pt x="0" y="110401"/>
                  <a:pt x="110401" y="0"/>
                  <a:pt x="246383" y="0"/>
                </a:cubicBezTo>
                <a:close/>
              </a:path>
            </a:pathLst>
          </a:custGeom>
          <a:solidFill>
            <a:srgbClr val="00C950">
              <a:alpha val="30196"/>
            </a:srgbClr>
          </a:solidFill>
          <a:ln w="25400">
            <a:solidFill>
              <a:srgbClr val="05DF72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661658" y="1486248"/>
            <a:ext cx="238435" cy="238435"/>
          </a:xfrm>
          <a:custGeom>
            <a:avLst/>
            <a:gdLst/>
            <a:ahLst/>
            <a:cxnLst/>
            <a:rect l="l" t="t" r="r" b="b"/>
            <a:pathLst>
              <a:path w="238435" h="238435">
                <a:moveTo>
                  <a:pt x="149721" y="32040"/>
                </a:moveTo>
                <a:cubicBezTo>
                  <a:pt x="153260" y="26032"/>
                  <a:pt x="159687" y="22353"/>
                  <a:pt x="166625" y="22353"/>
                </a:cubicBezTo>
                <a:lnTo>
                  <a:pt x="167650" y="22353"/>
                </a:lnTo>
                <a:cubicBezTo>
                  <a:pt x="177942" y="22353"/>
                  <a:pt x="186278" y="30689"/>
                  <a:pt x="186278" y="40981"/>
                </a:cubicBezTo>
                <a:cubicBezTo>
                  <a:pt x="186278" y="51273"/>
                  <a:pt x="177942" y="59609"/>
                  <a:pt x="167650" y="59609"/>
                </a:cubicBezTo>
                <a:lnTo>
                  <a:pt x="133515" y="59609"/>
                </a:lnTo>
                <a:lnTo>
                  <a:pt x="149721" y="32040"/>
                </a:lnTo>
                <a:close/>
                <a:moveTo>
                  <a:pt x="88715" y="32040"/>
                </a:moveTo>
                <a:lnTo>
                  <a:pt x="104921" y="59609"/>
                </a:lnTo>
                <a:lnTo>
                  <a:pt x="70786" y="59609"/>
                </a:lnTo>
                <a:cubicBezTo>
                  <a:pt x="60494" y="59609"/>
                  <a:pt x="52158" y="51273"/>
                  <a:pt x="52158" y="40981"/>
                </a:cubicBezTo>
                <a:cubicBezTo>
                  <a:pt x="52158" y="30689"/>
                  <a:pt x="60494" y="22353"/>
                  <a:pt x="70786" y="22353"/>
                </a:cubicBezTo>
                <a:lnTo>
                  <a:pt x="71810" y="22353"/>
                </a:lnTo>
                <a:cubicBezTo>
                  <a:pt x="78749" y="22353"/>
                  <a:pt x="85222" y="26032"/>
                  <a:pt x="88715" y="32040"/>
                </a:cubicBezTo>
                <a:close/>
                <a:moveTo>
                  <a:pt x="130441" y="20723"/>
                </a:moveTo>
                <a:lnTo>
                  <a:pt x="119218" y="39817"/>
                </a:lnTo>
                <a:lnTo>
                  <a:pt x="107994" y="20723"/>
                </a:lnTo>
                <a:cubicBezTo>
                  <a:pt x="100450" y="7870"/>
                  <a:pt x="86666" y="0"/>
                  <a:pt x="71810" y="0"/>
                </a:cubicBezTo>
                <a:lnTo>
                  <a:pt x="70786" y="0"/>
                </a:lnTo>
                <a:cubicBezTo>
                  <a:pt x="48153" y="0"/>
                  <a:pt x="29804" y="18348"/>
                  <a:pt x="29804" y="40981"/>
                </a:cubicBezTo>
                <a:cubicBezTo>
                  <a:pt x="29804" y="47687"/>
                  <a:pt x="31434" y="54021"/>
                  <a:pt x="34275" y="59609"/>
                </a:cubicBezTo>
                <a:lnTo>
                  <a:pt x="14902" y="59609"/>
                </a:lnTo>
                <a:cubicBezTo>
                  <a:pt x="6659" y="59609"/>
                  <a:pt x="0" y="66268"/>
                  <a:pt x="0" y="74511"/>
                </a:cubicBezTo>
                <a:lnTo>
                  <a:pt x="0" y="89413"/>
                </a:lnTo>
                <a:cubicBezTo>
                  <a:pt x="0" y="97656"/>
                  <a:pt x="6659" y="104316"/>
                  <a:pt x="14902" y="104316"/>
                </a:cubicBezTo>
                <a:lnTo>
                  <a:pt x="223533" y="104316"/>
                </a:lnTo>
                <a:cubicBezTo>
                  <a:pt x="231776" y="104316"/>
                  <a:pt x="238435" y="97656"/>
                  <a:pt x="238435" y="89413"/>
                </a:cubicBezTo>
                <a:lnTo>
                  <a:pt x="238435" y="74511"/>
                </a:lnTo>
                <a:cubicBezTo>
                  <a:pt x="238435" y="66268"/>
                  <a:pt x="231776" y="59609"/>
                  <a:pt x="223533" y="59609"/>
                </a:cubicBezTo>
                <a:lnTo>
                  <a:pt x="204160" y="59609"/>
                </a:lnTo>
                <a:cubicBezTo>
                  <a:pt x="207001" y="54021"/>
                  <a:pt x="208631" y="47687"/>
                  <a:pt x="208631" y="40981"/>
                </a:cubicBezTo>
                <a:cubicBezTo>
                  <a:pt x="208631" y="18348"/>
                  <a:pt x="190283" y="0"/>
                  <a:pt x="167650" y="0"/>
                </a:cubicBezTo>
                <a:lnTo>
                  <a:pt x="166625" y="0"/>
                </a:lnTo>
                <a:cubicBezTo>
                  <a:pt x="151770" y="0"/>
                  <a:pt x="137985" y="7870"/>
                  <a:pt x="130441" y="20677"/>
                </a:cubicBezTo>
                <a:close/>
                <a:moveTo>
                  <a:pt x="223533" y="126669"/>
                </a:moveTo>
                <a:lnTo>
                  <a:pt x="130394" y="126669"/>
                </a:lnTo>
                <a:lnTo>
                  <a:pt x="130394" y="223533"/>
                </a:lnTo>
                <a:lnTo>
                  <a:pt x="193729" y="223533"/>
                </a:lnTo>
                <a:cubicBezTo>
                  <a:pt x="210168" y="223533"/>
                  <a:pt x="223533" y="210168"/>
                  <a:pt x="223533" y="193729"/>
                </a:cubicBezTo>
                <a:lnTo>
                  <a:pt x="223533" y="126669"/>
                </a:lnTo>
                <a:close/>
                <a:moveTo>
                  <a:pt x="108041" y="126669"/>
                </a:moveTo>
                <a:lnTo>
                  <a:pt x="14902" y="126669"/>
                </a:lnTo>
                <a:lnTo>
                  <a:pt x="14902" y="193729"/>
                </a:lnTo>
                <a:cubicBezTo>
                  <a:pt x="14902" y="210168"/>
                  <a:pt x="28268" y="223533"/>
                  <a:pt x="44707" y="223533"/>
                </a:cubicBezTo>
                <a:lnTo>
                  <a:pt x="108041" y="223533"/>
                </a:lnTo>
                <a:lnTo>
                  <a:pt x="108041" y="126669"/>
                </a:ln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1160386" y="1462404"/>
            <a:ext cx="1565726" cy="286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7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Free Forever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8532" y="2022728"/>
            <a:ext cx="5261476" cy="707359"/>
          </a:xfrm>
          <a:custGeom>
            <a:avLst/>
            <a:gdLst/>
            <a:ahLst/>
            <a:cxnLst/>
            <a:rect l="l" t="t" r="r" b="b"/>
            <a:pathLst>
              <a:path w="5261476" h="707359">
                <a:moveTo>
                  <a:pt x="63584" y="0"/>
                </a:moveTo>
                <a:lnTo>
                  <a:pt x="5197891" y="0"/>
                </a:lnTo>
                <a:cubicBezTo>
                  <a:pt x="5233008" y="0"/>
                  <a:pt x="5261476" y="28468"/>
                  <a:pt x="5261476" y="63584"/>
                </a:cubicBezTo>
                <a:lnTo>
                  <a:pt x="5261476" y="643774"/>
                </a:lnTo>
                <a:cubicBezTo>
                  <a:pt x="5261476" y="678891"/>
                  <a:pt x="5233008" y="707359"/>
                  <a:pt x="5197891" y="707359"/>
                </a:cubicBezTo>
                <a:lnTo>
                  <a:pt x="63584" y="707359"/>
                </a:lnTo>
                <a:cubicBezTo>
                  <a:pt x="28468" y="707359"/>
                  <a:pt x="0" y="678891"/>
                  <a:pt x="0" y="643774"/>
                </a:cubicBezTo>
                <a:lnTo>
                  <a:pt x="0" y="63584"/>
                </a:lnTo>
                <a:cubicBezTo>
                  <a:pt x="0" y="28491"/>
                  <a:pt x="28491" y="0"/>
                  <a:pt x="63584" y="0"/>
                </a:cubicBezTo>
                <a:close/>
              </a:path>
            </a:pathLst>
          </a:custGeom>
          <a:solidFill>
            <a:srgbClr val="0B0C10">
              <a:alpha val="60000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9" name="Shape 7"/>
          <p:cNvSpPr/>
          <p:nvPr/>
        </p:nvSpPr>
        <p:spPr>
          <a:xfrm>
            <a:off x="683515" y="2185658"/>
            <a:ext cx="190748" cy="190748"/>
          </a:xfrm>
          <a:custGeom>
            <a:avLst/>
            <a:gdLst/>
            <a:ahLst/>
            <a:cxnLst/>
            <a:rect l="l" t="t" r="r" b="b"/>
            <a:pathLst>
              <a:path w="190748" h="190748">
                <a:moveTo>
                  <a:pt x="95374" y="190748"/>
                </a:moveTo>
                <a:cubicBezTo>
                  <a:pt x="148013" y="190748"/>
                  <a:pt x="190748" y="148013"/>
                  <a:pt x="190748" y="95374"/>
                </a:cubicBezTo>
                <a:cubicBezTo>
                  <a:pt x="190748" y="42736"/>
                  <a:pt x="148013" y="0"/>
                  <a:pt x="95374" y="0"/>
                </a:cubicBezTo>
                <a:cubicBezTo>
                  <a:pt x="42736" y="0"/>
                  <a:pt x="0" y="42736"/>
                  <a:pt x="0" y="95374"/>
                </a:cubicBezTo>
                <a:cubicBezTo>
                  <a:pt x="0" y="148013"/>
                  <a:pt x="42736" y="190748"/>
                  <a:pt x="95374" y="190748"/>
                </a:cubicBezTo>
                <a:close/>
                <a:moveTo>
                  <a:pt x="126818" y="79243"/>
                </a:moveTo>
                <a:lnTo>
                  <a:pt x="97013" y="126930"/>
                </a:lnTo>
                <a:cubicBezTo>
                  <a:pt x="95449" y="129426"/>
                  <a:pt x="92766" y="130990"/>
                  <a:pt x="89823" y="131140"/>
                </a:cubicBezTo>
                <a:cubicBezTo>
                  <a:pt x="86880" y="131289"/>
                  <a:pt x="84049" y="129947"/>
                  <a:pt x="82297" y="127563"/>
                </a:cubicBezTo>
                <a:lnTo>
                  <a:pt x="64415" y="103719"/>
                </a:lnTo>
                <a:cubicBezTo>
                  <a:pt x="61434" y="99770"/>
                  <a:pt x="62254" y="94182"/>
                  <a:pt x="66203" y="91202"/>
                </a:cubicBezTo>
                <a:cubicBezTo>
                  <a:pt x="70152" y="88221"/>
                  <a:pt x="75741" y="89041"/>
                  <a:pt x="78721" y="92990"/>
                </a:cubicBezTo>
                <a:lnTo>
                  <a:pt x="88780" y="106402"/>
                </a:lnTo>
                <a:lnTo>
                  <a:pt x="111655" y="69780"/>
                </a:lnTo>
                <a:cubicBezTo>
                  <a:pt x="114263" y="65607"/>
                  <a:pt x="119777" y="64303"/>
                  <a:pt x="123986" y="66948"/>
                </a:cubicBezTo>
                <a:cubicBezTo>
                  <a:pt x="128196" y="69593"/>
                  <a:pt x="129463" y="75070"/>
                  <a:pt x="126818" y="7928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Text 8"/>
          <p:cNvSpPr/>
          <p:nvPr/>
        </p:nvSpPr>
        <p:spPr>
          <a:xfrm>
            <a:off x="1025272" y="2153867"/>
            <a:ext cx="2416146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Offline Signer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25272" y="2408198"/>
            <a:ext cx="2400250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air-gapped signing functionality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8532" y="2865199"/>
            <a:ext cx="5261476" cy="707359"/>
          </a:xfrm>
          <a:custGeom>
            <a:avLst/>
            <a:gdLst/>
            <a:ahLst/>
            <a:cxnLst/>
            <a:rect l="l" t="t" r="r" b="b"/>
            <a:pathLst>
              <a:path w="5261476" h="707359">
                <a:moveTo>
                  <a:pt x="63584" y="0"/>
                </a:moveTo>
                <a:lnTo>
                  <a:pt x="5197891" y="0"/>
                </a:lnTo>
                <a:cubicBezTo>
                  <a:pt x="5233008" y="0"/>
                  <a:pt x="5261476" y="28468"/>
                  <a:pt x="5261476" y="63584"/>
                </a:cubicBezTo>
                <a:lnTo>
                  <a:pt x="5261476" y="643774"/>
                </a:lnTo>
                <a:cubicBezTo>
                  <a:pt x="5261476" y="678891"/>
                  <a:pt x="5233008" y="707359"/>
                  <a:pt x="5197891" y="707359"/>
                </a:cubicBezTo>
                <a:lnTo>
                  <a:pt x="63584" y="707359"/>
                </a:lnTo>
                <a:cubicBezTo>
                  <a:pt x="28468" y="707359"/>
                  <a:pt x="0" y="678891"/>
                  <a:pt x="0" y="643774"/>
                </a:cubicBezTo>
                <a:lnTo>
                  <a:pt x="0" y="63584"/>
                </a:lnTo>
                <a:cubicBezTo>
                  <a:pt x="0" y="28491"/>
                  <a:pt x="28491" y="0"/>
                  <a:pt x="63584" y="0"/>
                </a:cubicBezTo>
                <a:close/>
              </a:path>
            </a:pathLst>
          </a:custGeom>
          <a:solidFill>
            <a:srgbClr val="0B0C10">
              <a:alpha val="60000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3" name="Shape 11"/>
          <p:cNvSpPr/>
          <p:nvPr/>
        </p:nvSpPr>
        <p:spPr>
          <a:xfrm>
            <a:off x="683515" y="3028130"/>
            <a:ext cx="190748" cy="190748"/>
          </a:xfrm>
          <a:custGeom>
            <a:avLst/>
            <a:gdLst/>
            <a:ahLst/>
            <a:cxnLst/>
            <a:rect l="l" t="t" r="r" b="b"/>
            <a:pathLst>
              <a:path w="190748" h="190748">
                <a:moveTo>
                  <a:pt x="95374" y="190748"/>
                </a:moveTo>
                <a:cubicBezTo>
                  <a:pt x="148013" y="190748"/>
                  <a:pt x="190748" y="148013"/>
                  <a:pt x="190748" y="95374"/>
                </a:cubicBezTo>
                <a:cubicBezTo>
                  <a:pt x="190748" y="42736"/>
                  <a:pt x="148013" y="0"/>
                  <a:pt x="95374" y="0"/>
                </a:cubicBezTo>
                <a:cubicBezTo>
                  <a:pt x="42736" y="0"/>
                  <a:pt x="0" y="42736"/>
                  <a:pt x="0" y="95374"/>
                </a:cubicBezTo>
                <a:cubicBezTo>
                  <a:pt x="0" y="148013"/>
                  <a:pt x="42736" y="190748"/>
                  <a:pt x="95374" y="190748"/>
                </a:cubicBezTo>
                <a:close/>
                <a:moveTo>
                  <a:pt x="126818" y="79243"/>
                </a:moveTo>
                <a:lnTo>
                  <a:pt x="97013" y="126930"/>
                </a:lnTo>
                <a:cubicBezTo>
                  <a:pt x="95449" y="129426"/>
                  <a:pt x="92766" y="130990"/>
                  <a:pt x="89823" y="131140"/>
                </a:cubicBezTo>
                <a:cubicBezTo>
                  <a:pt x="86880" y="131289"/>
                  <a:pt x="84049" y="129947"/>
                  <a:pt x="82297" y="127563"/>
                </a:cubicBezTo>
                <a:lnTo>
                  <a:pt x="64415" y="103719"/>
                </a:lnTo>
                <a:cubicBezTo>
                  <a:pt x="61434" y="99770"/>
                  <a:pt x="62254" y="94182"/>
                  <a:pt x="66203" y="91202"/>
                </a:cubicBezTo>
                <a:cubicBezTo>
                  <a:pt x="70152" y="88221"/>
                  <a:pt x="75741" y="89041"/>
                  <a:pt x="78721" y="92990"/>
                </a:cubicBezTo>
                <a:lnTo>
                  <a:pt x="88780" y="106402"/>
                </a:lnTo>
                <a:lnTo>
                  <a:pt x="111655" y="69780"/>
                </a:lnTo>
                <a:cubicBezTo>
                  <a:pt x="114263" y="65607"/>
                  <a:pt x="119777" y="64303"/>
                  <a:pt x="123986" y="66948"/>
                </a:cubicBezTo>
                <a:cubicBezTo>
                  <a:pt x="128196" y="69593"/>
                  <a:pt x="129463" y="75070"/>
                  <a:pt x="126818" y="7928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4" name="Text 12"/>
          <p:cNvSpPr/>
          <p:nvPr/>
        </p:nvSpPr>
        <p:spPr>
          <a:xfrm>
            <a:off x="1025272" y="2996339"/>
            <a:ext cx="2273085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Transaction Creator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25272" y="3250670"/>
            <a:ext cx="2257189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transaction creation and broadcast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8532" y="3707671"/>
            <a:ext cx="5261476" cy="707359"/>
          </a:xfrm>
          <a:custGeom>
            <a:avLst/>
            <a:gdLst/>
            <a:ahLst/>
            <a:cxnLst/>
            <a:rect l="l" t="t" r="r" b="b"/>
            <a:pathLst>
              <a:path w="5261476" h="707359">
                <a:moveTo>
                  <a:pt x="63584" y="0"/>
                </a:moveTo>
                <a:lnTo>
                  <a:pt x="5197891" y="0"/>
                </a:lnTo>
                <a:cubicBezTo>
                  <a:pt x="5233008" y="0"/>
                  <a:pt x="5261476" y="28468"/>
                  <a:pt x="5261476" y="63584"/>
                </a:cubicBezTo>
                <a:lnTo>
                  <a:pt x="5261476" y="643774"/>
                </a:lnTo>
                <a:cubicBezTo>
                  <a:pt x="5261476" y="678891"/>
                  <a:pt x="5233008" y="707359"/>
                  <a:pt x="5197891" y="707359"/>
                </a:cubicBezTo>
                <a:lnTo>
                  <a:pt x="63584" y="707359"/>
                </a:lnTo>
                <a:cubicBezTo>
                  <a:pt x="28468" y="707359"/>
                  <a:pt x="0" y="678891"/>
                  <a:pt x="0" y="643774"/>
                </a:cubicBezTo>
                <a:lnTo>
                  <a:pt x="0" y="63584"/>
                </a:lnTo>
                <a:cubicBezTo>
                  <a:pt x="0" y="28491"/>
                  <a:pt x="28491" y="0"/>
                  <a:pt x="63584" y="0"/>
                </a:cubicBezTo>
                <a:close/>
              </a:path>
            </a:pathLst>
          </a:custGeom>
          <a:solidFill>
            <a:srgbClr val="0B0C10">
              <a:alpha val="60000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7" name="Shape 15"/>
          <p:cNvSpPr/>
          <p:nvPr/>
        </p:nvSpPr>
        <p:spPr>
          <a:xfrm>
            <a:off x="683515" y="3870602"/>
            <a:ext cx="190748" cy="190748"/>
          </a:xfrm>
          <a:custGeom>
            <a:avLst/>
            <a:gdLst/>
            <a:ahLst/>
            <a:cxnLst/>
            <a:rect l="l" t="t" r="r" b="b"/>
            <a:pathLst>
              <a:path w="190748" h="190748">
                <a:moveTo>
                  <a:pt x="95374" y="190748"/>
                </a:moveTo>
                <a:cubicBezTo>
                  <a:pt x="148013" y="190748"/>
                  <a:pt x="190748" y="148013"/>
                  <a:pt x="190748" y="95374"/>
                </a:cubicBezTo>
                <a:cubicBezTo>
                  <a:pt x="190748" y="42736"/>
                  <a:pt x="148013" y="0"/>
                  <a:pt x="95374" y="0"/>
                </a:cubicBezTo>
                <a:cubicBezTo>
                  <a:pt x="42736" y="0"/>
                  <a:pt x="0" y="42736"/>
                  <a:pt x="0" y="95374"/>
                </a:cubicBezTo>
                <a:cubicBezTo>
                  <a:pt x="0" y="148013"/>
                  <a:pt x="42736" y="190748"/>
                  <a:pt x="95374" y="190748"/>
                </a:cubicBezTo>
                <a:close/>
                <a:moveTo>
                  <a:pt x="126818" y="79243"/>
                </a:moveTo>
                <a:lnTo>
                  <a:pt x="97013" y="126930"/>
                </a:lnTo>
                <a:cubicBezTo>
                  <a:pt x="95449" y="129426"/>
                  <a:pt x="92766" y="130990"/>
                  <a:pt x="89823" y="131140"/>
                </a:cubicBezTo>
                <a:cubicBezTo>
                  <a:pt x="86880" y="131289"/>
                  <a:pt x="84049" y="129947"/>
                  <a:pt x="82297" y="127563"/>
                </a:cubicBezTo>
                <a:lnTo>
                  <a:pt x="64415" y="103719"/>
                </a:lnTo>
                <a:cubicBezTo>
                  <a:pt x="61434" y="99770"/>
                  <a:pt x="62254" y="94182"/>
                  <a:pt x="66203" y="91202"/>
                </a:cubicBezTo>
                <a:cubicBezTo>
                  <a:pt x="70152" y="88221"/>
                  <a:pt x="75741" y="89041"/>
                  <a:pt x="78721" y="92990"/>
                </a:cubicBezTo>
                <a:lnTo>
                  <a:pt x="88780" y="106402"/>
                </a:lnTo>
                <a:lnTo>
                  <a:pt x="111655" y="69780"/>
                </a:lnTo>
                <a:cubicBezTo>
                  <a:pt x="114263" y="65607"/>
                  <a:pt x="119777" y="64303"/>
                  <a:pt x="123986" y="66948"/>
                </a:cubicBezTo>
                <a:cubicBezTo>
                  <a:pt x="128196" y="69593"/>
                  <a:pt x="129463" y="75070"/>
                  <a:pt x="126818" y="7928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8" name="Text 16"/>
          <p:cNvSpPr/>
          <p:nvPr/>
        </p:nvSpPr>
        <p:spPr>
          <a:xfrm>
            <a:off x="1025272" y="3838811"/>
            <a:ext cx="2376407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 Tool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25272" y="4093142"/>
            <a:ext cx="2360511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Command-line reference implementation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28532" y="4550143"/>
            <a:ext cx="5261476" cy="707359"/>
          </a:xfrm>
          <a:custGeom>
            <a:avLst/>
            <a:gdLst/>
            <a:ahLst/>
            <a:cxnLst/>
            <a:rect l="l" t="t" r="r" b="b"/>
            <a:pathLst>
              <a:path w="5261476" h="707359">
                <a:moveTo>
                  <a:pt x="63584" y="0"/>
                </a:moveTo>
                <a:lnTo>
                  <a:pt x="5197891" y="0"/>
                </a:lnTo>
                <a:cubicBezTo>
                  <a:pt x="5233008" y="0"/>
                  <a:pt x="5261476" y="28468"/>
                  <a:pt x="5261476" y="63584"/>
                </a:cubicBezTo>
                <a:lnTo>
                  <a:pt x="5261476" y="643774"/>
                </a:lnTo>
                <a:cubicBezTo>
                  <a:pt x="5261476" y="678891"/>
                  <a:pt x="5233008" y="707359"/>
                  <a:pt x="5197891" y="707359"/>
                </a:cubicBezTo>
                <a:lnTo>
                  <a:pt x="63584" y="707359"/>
                </a:lnTo>
                <a:cubicBezTo>
                  <a:pt x="28468" y="707359"/>
                  <a:pt x="0" y="678891"/>
                  <a:pt x="0" y="643774"/>
                </a:cubicBezTo>
                <a:lnTo>
                  <a:pt x="0" y="63584"/>
                </a:lnTo>
                <a:cubicBezTo>
                  <a:pt x="0" y="28491"/>
                  <a:pt x="28491" y="0"/>
                  <a:pt x="63584" y="0"/>
                </a:cubicBezTo>
                <a:close/>
              </a:path>
            </a:pathLst>
          </a:custGeom>
          <a:solidFill>
            <a:srgbClr val="0B0C10">
              <a:alpha val="60000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1" name="Shape 19"/>
          <p:cNvSpPr/>
          <p:nvPr/>
        </p:nvSpPr>
        <p:spPr>
          <a:xfrm>
            <a:off x="683515" y="4713074"/>
            <a:ext cx="190748" cy="190748"/>
          </a:xfrm>
          <a:custGeom>
            <a:avLst/>
            <a:gdLst/>
            <a:ahLst/>
            <a:cxnLst/>
            <a:rect l="l" t="t" r="r" b="b"/>
            <a:pathLst>
              <a:path w="190748" h="190748">
                <a:moveTo>
                  <a:pt x="95374" y="190748"/>
                </a:moveTo>
                <a:cubicBezTo>
                  <a:pt x="148013" y="190748"/>
                  <a:pt x="190748" y="148013"/>
                  <a:pt x="190748" y="95374"/>
                </a:cubicBezTo>
                <a:cubicBezTo>
                  <a:pt x="190748" y="42736"/>
                  <a:pt x="148013" y="0"/>
                  <a:pt x="95374" y="0"/>
                </a:cubicBezTo>
                <a:cubicBezTo>
                  <a:pt x="42736" y="0"/>
                  <a:pt x="0" y="42736"/>
                  <a:pt x="0" y="95374"/>
                </a:cubicBezTo>
                <a:cubicBezTo>
                  <a:pt x="0" y="148013"/>
                  <a:pt x="42736" y="190748"/>
                  <a:pt x="95374" y="190748"/>
                </a:cubicBezTo>
                <a:close/>
                <a:moveTo>
                  <a:pt x="126818" y="79243"/>
                </a:moveTo>
                <a:lnTo>
                  <a:pt x="97013" y="126930"/>
                </a:lnTo>
                <a:cubicBezTo>
                  <a:pt x="95449" y="129426"/>
                  <a:pt x="92766" y="130990"/>
                  <a:pt x="89823" y="131140"/>
                </a:cubicBezTo>
                <a:cubicBezTo>
                  <a:pt x="86880" y="131289"/>
                  <a:pt x="84049" y="129947"/>
                  <a:pt x="82297" y="127563"/>
                </a:cubicBezTo>
                <a:lnTo>
                  <a:pt x="64415" y="103719"/>
                </a:lnTo>
                <a:cubicBezTo>
                  <a:pt x="61434" y="99770"/>
                  <a:pt x="62254" y="94182"/>
                  <a:pt x="66203" y="91202"/>
                </a:cubicBezTo>
                <a:cubicBezTo>
                  <a:pt x="70152" y="88221"/>
                  <a:pt x="75741" y="89041"/>
                  <a:pt x="78721" y="92990"/>
                </a:cubicBezTo>
                <a:lnTo>
                  <a:pt x="88780" y="106402"/>
                </a:lnTo>
                <a:lnTo>
                  <a:pt x="111655" y="69780"/>
                </a:lnTo>
                <a:cubicBezTo>
                  <a:pt x="114263" y="65607"/>
                  <a:pt x="119777" y="64303"/>
                  <a:pt x="123986" y="66948"/>
                </a:cubicBezTo>
                <a:cubicBezTo>
                  <a:pt x="128196" y="69593"/>
                  <a:pt x="129463" y="75070"/>
                  <a:pt x="126818" y="79280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2" name="Text 20"/>
          <p:cNvSpPr/>
          <p:nvPr/>
        </p:nvSpPr>
        <p:spPr>
          <a:xfrm>
            <a:off x="1025272" y="4681283"/>
            <a:ext cx="2169763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Documentation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25272" y="4935614"/>
            <a:ext cx="2153867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guides and API docs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8532" y="5654894"/>
            <a:ext cx="5261476" cy="675567"/>
          </a:xfrm>
          <a:custGeom>
            <a:avLst/>
            <a:gdLst/>
            <a:ahLst/>
            <a:cxnLst/>
            <a:rect l="l" t="t" r="r" b="b"/>
            <a:pathLst>
              <a:path w="5261476" h="675567">
                <a:moveTo>
                  <a:pt x="63584" y="0"/>
                </a:moveTo>
                <a:lnTo>
                  <a:pt x="5197892" y="0"/>
                </a:lnTo>
                <a:cubicBezTo>
                  <a:pt x="5233008" y="0"/>
                  <a:pt x="5261476" y="28468"/>
                  <a:pt x="5261476" y="63584"/>
                </a:cubicBezTo>
                <a:lnTo>
                  <a:pt x="5261476" y="611983"/>
                </a:lnTo>
                <a:cubicBezTo>
                  <a:pt x="5261476" y="647099"/>
                  <a:pt x="5233008" y="675567"/>
                  <a:pt x="5197892" y="675567"/>
                </a:cubicBezTo>
                <a:lnTo>
                  <a:pt x="63584" y="675567"/>
                </a:lnTo>
                <a:cubicBezTo>
                  <a:pt x="28468" y="675567"/>
                  <a:pt x="0" y="647099"/>
                  <a:pt x="0" y="611983"/>
                </a:cubicBezTo>
                <a:lnTo>
                  <a:pt x="0" y="63584"/>
                </a:lnTo>
                <a:cubicBezTo>
                  <a:pt x="0" y="28468"/>
                  <a:pt x="28468" y="0"/>
                  <a:pt x="63584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12700">
            <a:solidFill>
              <a:srgbClr val="00C950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5" name="Text 23"/>
          <p:cNvSpPr/>
          <p:nvPr/>
        </p:nvSpPr>
        <p:spPr>
          <a:xfrm>
            <a:off x="619932" y="5786034"/>
            <a:ext cx="5078675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2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Source (MIT License)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27880" y="6008574"/>
            <a:ext cx="5062780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Community-driven development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96217" y="1148464"/>
            <a:ext cx="5674764" cy="961690"/>
          </a:xfrm>
          <a:custGeom>
            <a:avLst/>
            <a:gdLst/>
            <a:ahLst/>
            <a:cxnLst/>
            <a:rect l="l" t="t" r="r" b="b"/>
            <a:pathLst>
              <a:path w="5674764" h="961690">
                <a:moveTo>
                  <a:pt x="63587" y="0"/>
                </a:moveTo>
                <a:lnTo>
                  <a:pt x="5611177" y="0"/>
                </a:lnTo>
                <a:cubicBezTo>
                  <a:pt x="5646295" y="0"/>
                  <a:pt x="5674764" y="28469"/>
                  <a:pt x="5674764" y="63587"/>
                </a:cubicBezTo>
                <a:lnTo>
                  <a:pt x="5674764" y="898103"/>
                </a:lnTo>
                <a:cubicBezTo>
                  <a:pt x="5674764" y="933221"/>
                  <a:pt x="5646295" y="961690"/>
                  <a:pt x="5611177" y="961690"/>
                </a:cubicBezTo>
                <a:lnTo>
                  <a:pt x="63587" y="961690"/>
                </a:lnTo>
                <a:cubicBezTo>
                  <a:pt x="28469" y="961690"/>
                  <a:pt x="0" y="933221"/>
                  <a:pt x="0" y="898103"/>
                </a:cubicBezTo>
                <a:lnTo>
                  <a:pt x="0" y="63587"/>
                </a:lnTo>
                <a:cubicBezTo>
                  <a:pt x="0" y="28492"/>
                  <a:pt x="28492" y="0"/>
                  <a:pt x="6358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8" name="Shape 26"/>
          <p:cNvSpPr/>
          <p:nvPr/>
        </p:nvSpPr>
        <p:spPr>
          <a:xfrm>
            <a:off x="6359148" y="1406769"/>
            <a:ext cx="445080" cy="445080"/>
          </a:xfrm>
          <a:custGeom>
            <a:avLst/>
            <a:gdLst/>
            <a:ahLst/>
            <a:cxnLst/>
            <a:rect l="l" t="t" r="r" b="b"/>
            <a:pathLst>
              <a:path w="445080" h="445080">
                <a:moveTo>
                  <a:pt x="63584" y="0"/>
                </a:moveTo>
                <a:lnTo>
                  <a:pt x="381495" y="0"/>
                </a:lnTo>
                <a:cubicBezTo>
                  <a:pt x="416612" y="0"/>
                  <a:pt x="445080" y="28468"/>
                  <a:pt x="445080" y="63584"/>
                </a:cubicBezTo>
                <a:lnTo>
                  <a:pt x="445080" y="381495"/>
                </a:lnTo>
                <a:cubicBezTo>
                  <a:pt x="445080" y="416612"/>
                  <a:pt x="416612" y="445080"/>
                  <a:pt x="381495" y="445080"/>
                </a:cubicBezTo>
                <a:lnTo>
                  <a:pt x="63584" y="445080"/>
                </a:lnTo>
                <a:cubicBezTo>
                  <a:pt x="28468" y="445080"/>
                  <a:pt x="0" y="416612"/>
                  <a:pt x="0" y="381495"/>
                </a:cubicBezTo>
                <a:lnTo>
                  <a:pt x="0" y="63584"/>
                </a:lnTo>
                <a:cubicBezTo>
                  <a:pt x="0" y="28491"/>
                  <a:pt x="28491" y="0"/>
                  <a:pt x="6358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9" name="Shape 27"/>
          <p:cNvSpPr/>
          <p:nvPr/>
        </p:nvSpPr>
        <p:spPr>
          <a:xfrm>
            <a:off x="6474392" y="1533935"/>
            <a:ext cx="214592" cy="190748"/>
          </a:xfrm>
          <a:custGeom>
            <a:avLst/>
            <a:gdLst/>
            <a:ahLst/>
            <a:cxnLst/>
            <a:rect l="l" t="t" r="r" b="b"/>
            <a:pathLst>
              <a:path w="214592" h="190748">
                <a:moveTo>
                  <a:pt x="100180" y="31742"/>
                </a:moveTo>
                <a:lnTo>
                  <a:pt x="56740" y="80025"/>
                </a:lnTo>
                <a:cubicBezTo>
                  <a:pt x="55026" y="81925"/>
                  <a:pt x="55101" y="84868"/>
                  <a:pt x="56926" y="86694"/>
                </a:cubicBezTo>
                <a:cubicBezTo>
                  <a:pt x="68289" y="98057"/>
                  <a:pt x="86731" y="98057"/>
                  <a:pt x="98094" y="86694"/>
                </a:cubicBezTo>
                <a:lnTo>
                  <a:pt x="109941" y="74846"/>
                </a:lnTo>
                <a:cubicBezTo>
                  <a:pt x="111506" y="73282"/>
                  <a:pt x="113480" y="72425"/>
                  <a:pt x="115492" y="72276"/>
                </a:cubicBezTo>
                <a:cubicBezTo>
                  <a:pt x="118026" y="72052"/>
                  <a:pt x="120633" y="72909"/>
                  <a:pt x="122571" y="74846"/>
                </a:cubicBezTo>
                <a:lnTo>
                  <a:pt x="188364" y="140081"/>
                </a:lnTo>
                <a:lnTo>
                  <a:pt x="214592" y="119218"/>
                </a:lnTo>
                <a:lnTo>
                  <a:pt x="214592" y="11922"/>
                </a:lnTo>
                <a:lnTo>
                  <a:pt x="172866" y="35765"/>
                </a:lnTo>
                <a:lnTo>
                  <a:pt x="163999" y="29842"/>
                </a:lnTo>
                <a:cubicBezTo>
                  <a:pt x="158113" y="25930"/>
                  <a:pt x="151220" y="23844"/>
                  <a:pt x="144142" y="23844"/>
                </a:cubicBezTo>
                <a:lnTo>
                  <a:pt x="117914" y="23844"/>
                </a:lnTo>
                <a:cubicBezTo>
                  <a:pt x="117504" y="23844"/>
                  <a:pt x="117057" y="23844"/>
                  <a:pt x="116647" y="23881"/>
                </a:cubicBezTo>
                <a:cubicBezTo>
                  <a:pt x="110351" y="24216"/>
                  <a:pt x="104427" y="27048"/>
                  <a:pt x="100180" y="31742"/>
                </a:cubicBezTo>
                <a:close/>
                <a:moveTo>
                  <a:pt x="43440" y="68066"/>
                </a:moveTo>
                <a:lnTo>
                  <a:pt x="83229" y="23844"/>
                </a:lnTo>
                <a:lnTo>
                  <a:pt x="68476" y="23844"/>
                </a:lnTo>
                <a:cubicBezTo>
                  <a:pt x="58976" y="23844"/>
                  <a:pt x="49885" y="27606"/>
                  <a:pt x="43179" y="34312"/>
                </a:cubicBezTo>
                <a:lnTo>
                  <a:pt x="41726" y="35765"/>
                </a:lnTo>
                <a:lnTo>
                  <a:pt x="0" y="11922"/>
                </a:lnTo>
                <a:lnTo>
                  <a:pt x="0" y="119218"/>
                </a:lnTo>
                <a:lnTo>
                  <a:pt x="58268" y="167762"/>
                </a:lnTo>
                <a:cubicBezTo>
                  <a:pt x="66836" y="174915"/>
                  <a:pt x="77641" y="178827"/>
                  <a:pt x="88780" y="178827"/>
                </a:cubicBezTo>
                <a:lnTo>
                  <a:pt x="94629" y="178827"/>
                </a:lnTo>
                <a:lnTo>
                  <a:pt x="92021" y="176219"/>
                </a:lnTo>
                <a:cubicBezTo>
                  <a:pt x="88519" y="172717"/>
                  <a:pt x="88519" y="167054"/>
                  <a:pt x="92021" y="163589"/>
                </a:cubicBezTo>
                <a:cubicBezTo>
                  <a:pt x="95523" y="160124"/>
                  <a:pt x="101186" y="160087"/>
                  <a:pt x="104651" y="163589"/>
                </a:cubicBezTo>
                <a:lnTo>
                  <a:pt x="119926" y="178864"/>
                </a:lnTo>
                <a:lnTo>
                  <a:pt x="123279" y="178864"/>
                </a:lnTo>
                <a:cubicBezTo>
                  <a:pt x="130394" y="178864"/>
                  <a:pt x="137361" y="177262"/>
                  <a:pt x="143695" y="174281"/>
                </a:cubicBezTo>
                <a:lnTo>
                  <a:pt x="133747" y="164297"/>
                </a:lnTo>
                <a:cubicBezTo>
                  <a:pt x="130245" y="160795"/>
                  <a:pt x="130245" y="155132"/>
                  <a:pt x="133747" y="151667"/>
                </a:cubicBezTo>
                <a:cubicBezTo>
                  <a:pt x="137249" y="148203"/>
                  <a:pt x="142912" y="148165"/>
                  <a:pt x="146377" y="151667"/>
                </a:cubicBezTo>
                <a:lnTo>
                  <a:pt x="158299" y="163589"/>
                </a:lnTo>
                <a:lnTo>
                  <a:pt x="164819" y="157069"/>
                </a:lnTo>
                <a:cubicBezTo>
                  <a:pt x="168134" y="153754"/>
                  <a:pt x="169103" y="148948"/>
                  <a:pt x="167650" y="144738"/>
                </a:cubicBezTo>
                <a:lnTo>
                  <a:pt x="116275" y="93772"/>
                </a:lnTo>
                <a:lnTo>
                  <a:pt x="110723" y="99323"/>
                </a:lnTo>
                <a:cubicBezTo>
                  <a:pt x="92356" y="117690"/>
                  <a:pt x="62627" y="117690"/>
                  <a:pt x="44260" y="99323"/>
                </a:cubicBezTo>
                <a:cubicBezTo>
                  <a:pt x="35691" y="90754"/>
                  <a:pt x="35356" y="77007"/>
                  <a:pt x="43440" y="6802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0" name="Text 28"/>
          <p:cNvSpPr/>
          <p:nvPr/>
        </p:nvSpPr>
        <p:spPr>
          <a:xfrm>
            <a:off x="6931393" y="1311395"/>
            <a:ext cx="4196464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Hardware Partnerships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31393" y="1565726"/>
            <a:ext cx="4180568" cy="3814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Pre-installed on secure devices (Raspberry Pi, dedicated signing devices)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081661" y="1422665"/>
            <a:ext cx="627880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502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121400" y="1676996"/>
            <a:ext cx="588141" cy="158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6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Per-device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6217" y="2245267"/>
            <a:ext cx="5674764" cy="770941"/>
          </a:xfrm>
          <a:custGeom>
            <a:avLst/>
            <a:gdLst/>
            <a:ahLst/>
            <a:cxnLst/>
            <a:rect l="l" t="t" r="r" b="b"/>
            <a:pathLst>
              <a:path w="5674764" h="770941">
                <a:moveTo>
                  <a:pt x="63580" y="0"/>
                </a:moveTo>
                <a:lnTo>
                  <a:pt x="5611184" y="0"/>
                </a:lnTo>
                <a:cubicBezTo>
                  <a:pt x="5646298" y="0"/>
                  <a:pt x="5674764" y="28466"/>
                  <a:pt x="5674764" y="63580"/>
                </a:cubicBezTo>
                <a:lnTo>
                  <a:pt x="5674764" y="707362"/>
                </a:lnTo>
                <a:cubicBezTo>
                  <a:pt x="5674764" y="742476"/>
                  <a:pt x="5646298" y="770941"/>
                  <a:pt x="5611184" y="770941"/>
                </a:cubicBezTo>
                <a:lnTo>
                  <a:pt x="63580" y="770941"/>
                </a:lnTo>
                <a:cubicBezTo>
                  <a:pt x="28466" y="770941"/>
                  <a:pt x="0" y="742476"/>
                  <a:pt x="0" y="707362"/>
                </a:cubicBezTo>
                <a:lnTo>
                  <a:pt x="0" y="63580"/>
                </a:lnTo>
                <a:cubicBezTo>
                  <a:pt x="0" y="28489"/>
                  <a:pt x="28489" y="0"/>
                  <a:pt x="63580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5" name="Shape 33"/>
          <p:cNvSpPr/>
          <p:nvPr/>
        </p:nvSpPr>
        <p:spPr>
          <a:xfrm>
            <a:off x="6359148" y="2408198"/>
            <a:ext cx="445080" cy="445080"/>
          </a:xfrm>
          <a:custGeom>
            <a:avLst/>
            <a:gdLst/>
            <a:ahLst/>
            <a:cxnLst/>
            <a:rect l="l" t="t" r="r" b="b"/>
            <a:pathLst>
              <a:path w="445080" h="445080">
                <a:moveTo>
                  <a:pt x="63584" y="0"/>
                </a:moveTo>
                <a:lnTo>
                  <a:pt x="381495" y="0"/>
                </a:lnTo>
                <a:cubicBezTo>
                  <a:pt x="416612" y="0"/>
                  <a:pt x="445080" y="28468"/>
                  <a:pt x="445080" y="63584"/>
                </a:cubicBezTo>
                <a:lnTo>
                  <a:pt x="445080" y="381495"/>
                </a:lnTo>
                <a:cubicBezTo>
                  <a:pt x="445080" y="416612"/>
                  <a:pt x="416612" y="445080"/>
                  <a:pt x="381495" y="445080"/>
                </a:cubicBezTo>
                <a:lnTo>
                  <a:pt x="63584" y="445080"/>
                </a:lnTo>
                <a:cubicBezTo>
                  <a:pt x="28468" y="445080"/>
                  <a:pt x="0" y="416612"/>
                  <a:pt x="0" y="381495"/>
                </a:cubicBezTo>
                <a:lnTo>
                  <a:pt x="0" y="63584"/>
                </a:lnTo>
                <a:cubicBezTo>
                  <a:pt x="0" y="28491"/>
                  <a:pt x="28491" y="0"/>
                  <a:pt x="6358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6" name="Shape 34"/>
          <p:cNvSpPr/>
          <p:nvPr/>
        </p:nvSpPr>
        <p:spPr>
          <a:xfrm>
            <a:off x="6462470" y="2535364"/>
            <a:ext cx="238435" cy="190748"/>
          </a:xfrm>
          <a:custGeom>
            <a:avLst/>
            <a:gdLst/>
            <a:ahLst/>
            <a:cxnLst/>
            <a:rect l="l" t="t" r="r" b="b"/>
            <a:pathLst>
              <a:path w="238435" h="190748">
                <a:moveTo>
                  <a:pt x="119218" y="5961"/>
                </a:moveTo>
                <a:cubicBezTo>
                  <a:pt x="140602" y="5961"/>
                  <a:pt x="157963" y="23322"/>
                  <a:pt x="157963" y="44707"/>
                </a:cubicBezTo>
                <a:cubicBezTo>
                  <a:pt x="157963" y="66091"/>
                  <a:pt x="140602" y="83452"/>
                  <a:pt x="119218" y="83452"/>
                </a:cubicBezTo>
                <a:cubicBezTo>
                  <a:pt x="97833" y="83452"/>
                  <a:pt x="80472" y="66091"/>
                  <a:pt x="80472" y="44707"/>
                </a:cubicBezTo>
                <a:cubicBezTo>
                  <a:pt x="80472" y="23322"/>
                  <a:pt x="97833" y="5961"/>
                  <a:pt x="119218" y="5961"/>
                </a:cubicBezTo>
                <a:close/>
                <a:moveTo>
                  <a:pt x="35765" y="32785"/>
                </a:moveTo>
                <a:cubicBezTo>
                  <a:pt x="50570" y="32785"/>
                  <a:pt x="62589" y="44804"/>
                  <a:pt x="62589" y="59609"/>
                </a:cubicBezTo>
                <a:cubicBezTo>
                  <a:pt x="62589" y="74413"/>
                  <a:pt x="50570" y="86433"/>
                  <a:pt x="35765" y="86433"/>
                </a:cubicBezTo>
                <a:cubicBezTo>
                  <a:pt x="20961" y="86433"/>
                  <a:pt x="8941" y="74413"/>
                  <a:pt x="8941" y="59609"/>
                </a:cubicBezTo>
                <a:cubicBezTo>
                  <a:pt x="8941" y="44804"/>
                  <a:pt x="20961" y="32785"/>
                  <a:pt x="35765" y="32785"/>
                </a:cubicBezTo>
                <a:close/>
                <a:moveTo>
                  <a:pt x="0" y="154983"/>
                </a:moveTo>
                <a:cubicBezTo>
                  <a:pt x="0" y="128643"/>
                  <a:pt x="21347" y="107296"/>
                  <a:pt x="47687" y="107296"/>
                </a:cubicBezTo>
                <a:cubicBezTo>
                  <a:pt x="52456" y="107296"/>
                  <a:pt x="57075" y="108004"/>
                  <a:pt x="61434" y="109308"/>
                </a:cubicBezTo>
                <a:cubicBezTo>
                  <a:pt x="49177" y="123018"/>
                  <a:pt x="41726" y="141124"/>
                  <a:pt x="41726" y="160944"/>
                </a:cubicBezTo>
                <a:lnTo>
                  <a:pt x="41726" y="166905"/>
                </a:lnTo>
                <a:cubicBezTo>
                  <a:pt x="41726" y="171152"/>
                  <a:pt x="42620" y="175176"/>
                  <a:pt x="44222" y="178827"/>
                </a:cubicBezTo>
                <a:lnTo>
                  <a:pt x="11922" y="178827"/>
                </a:lnTo>
                <a:cubicBezTo>
                  <a:pt x="5328" y="178827"/>
                  <a:pt x="0" y="173499"/>
                  <a:pt x="0" y="166905"/>
                </a:cubicBezTo>
                <a:lnTo>
                  <a:pt x="0" y="154983"/>
                </a:lnTo>
                <a:close/>
                <a:moveTo>
                  <a:pt x="194213" y="178827"/>
                </a:moveTo>
                <a:cubicBezTo>
                  <a:pt x="195815" y="175176"/>
                  <a:pt x="196709" y="171152"/>
                  <a:pt x="196709" y="166905"/>
                </a:cubicBezTo>
                <a:lnTo>
                  <a:pt x="196709" y="160944"/>
                </a:lnTo>
                <a:cubicBezTo>
                  <a:pt x="196709" y="141124"/>
                  <a:pt x="189258" y="123018"/>
                  <a:pt x="177001" y="109308"/>
                </a:cubicBezTo>
                <a:cubicBezTo>
                  <a:pt x="181360" y="108004"/>
                  <a:pt x="185980" y="107296"/>
                  <a:pt x="190748" y="107296"/>
                </a:cubicBezTo>
                <a:cubicBezTo>
                  <a:pt x="217088" y="107296"/>
                  <a:pt x="238435" y="128643"/>
                  <a:pt x="238435" y="154983"/>
                </a:cubicBezTo>
                <a:lnTo>
                  <a:pt x="238435" y="166905"/>
                </a:lnTo>
                <a:cubicBezTo>
                  <a:pt x="238435" y="173499"/>
                  <a:pt x="233108" y="178827"/>
                  <a:pt x="226514" y="178827"/>
                </a:cubicBezTo>
                <a:lnTo>
                  <a:pt x="194213" y="178827"/>
                </a:lnTo>
                <a:close/>
                <a:moveTo>
                  <a:pt x="175846" y="59609"/>
                </a:moveTo>
                <a:cubicBezTo>
                  <a:pt x="175846" y="44804"/>
                  <a:pt x="187866" y="32785"/>
                  <a:pt x="202670" y="32785"/>
                </a:cubicBezTo>
                <a:cubicBezTo>
                  <a:pt x="217475" y="32785"/>
                  <a:pt x="229494" y="44804"/>
                  <a:pt x="229494" y="59609"/>
                </a:cubicBezTo>
                <a:cubicBezTo>
                  <a:pt x="229494" y="74413"/>
                  <a:pt x="217475" y="86433"/>
                  <a:pt x="202670" y="86433"/>
                </a:cubicBezTo>
                <a:cubicBezTo>
                  <a:pt x="187866" y="86433"/>
                  <a:pt x="175846" y="74413"/>
                  <a:pt x="175846" y="59609"/>
                </a:cubicBezTo>
                <a:close/>
                <a:moveTo>
                  <a:pt x="59609" y="160944"/>
                </a:moveTo>
                <a:cubicBezTo>
                  <a:pt x="59609" y="128010"/>
                  <a:pt x="86284" y="101335"/>
                  <a:pt x="119218" y="101335"/>
                </a:cubicBezTo>
                <a:cubicBezTo>
                  <a:pt x="152152" y="101335"/>
                  <a:pt x="178827" y="128010"/>
                  <a:pt x="178827" y="160944"/>
                </a:cubicBezTo>
                <a:lnTo>
                  <a:pt x="178827" y="166905"/>
                </a:lnTo>
                <a:cubicBezTo>
                  <a:pt x="178827" y="173499"/>
                  <a:pt x="173499" y="178827"/>
                  <a:pt x="166905" y="178827"/>
                </a:cubicBezTo>
                <a:lnTo>
                  <a:pt x="71531" y="178827"/>
                </a:lnTo>
                <a:cubicBezTo>
                  <a:pt x="64936" y="178827"/>
                  <a:pt x="59609" y="173499"/>
                  <a:pt x="59609" y="166905"/>
                </a:cubicBezTo>
                <a:lnTo>
                  <a:pt x="59609" y="160944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7" name="Text 35"/>
          <p:cNvSpPr/>
          <p:nvPr/>
        </p:nvSpPr>
        <p:spPr>
          <a:xfrm>
            <a:off x="6931393" y="2408198"/>
            <a:ext cx="4307734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Enterprise Hosting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931393" y="2662529"/>
            <a:ext cx="4291838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features, multi-user management, priority support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189205" y="2424094"/>
            <a:ext cx="516610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502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$500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228944" y="2678425"/>
            <a:ext cx="476871" cy="158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6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/month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96217" y="3151322"/>
            <a:ext cx="5674764" cy="770941"/>
          </a:xfrm>
          <a:custGeom>
            <a:avLst/>
            <a:gdLst/>
            <a:ahLst/>
            <a:cxnLst/>
            <a:rect l="l" t="t" r="r" b="b"/>
            <a:pathLst>
              <a:path w="5674764" h="770941">
                <a:moveTo>
                  <a:pt x="63580" y="0"/>
                </a:moveTo>
                <a:lnTo>
                  <a:pt x="5611184" y="0"/>
                </a:lnTo>
                <a:cubicBezTo>
                  <a:pt x="5646298" y="0"/>
                  <a:pt x="5674764" y="28466"/>
                  <a:pt x="5674764" y="63580"/>
                </a:cubicBezTo>
                <a:lnTo>
                  <a:pt x="5674764" y="707362"/>
                </a:lnTo>
                <a:cubicBezTo>
                  <a:pt x="5674764" y="742476"/>
                  <a:pt x="5646298" y="770941"/>
                  <a:pt x="5611184" y="770941"/>
                </a:cubicBezTo>
                <a:lnTo>
                  <a:pt x="63580" y="770941"/>
                </a:lnTo>
                <a:cubicBezTo>
                  <a:pt x="28466" y="770941"/>
                  <a:pt x="0" y="742476"/>
                  <a:pt x="0" y="707362"/>
                </a:cubicBezTo>
                <a:lnTo>
                  <a:pt x="0" y="63580"/>
                </a:lnTo>
                <a:cubicBezTo>
                  <a:pt x="0" y="28489"/>
                  <a:pt x="28489" y="0"/>
                  <a:pt x="63580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2" name="Shape 40"/>
          <p:cNvSpPr/>
          <p:nvPr/>
        </p:nvSpPr>
        <p:spPr>
          <a:xfrm>
            <a:off x="6359148" y="3314253"/>
            <a:ext cx="445080" cy="445080"/>
          </a:xfrm>
          <a:custGeom>
            <a:avLst/>
            <a:gdLst/>
            <a:ahLst/>
            <a:cxnLst/>
            <a:rect l="l" t="t" r="r" b="b"/>
            <a:pathLst>
              <a:path w="445080" h="445080">
                <a:moveTo>
                  <a:pt x="63584" y="0"/>
                </a:moveTo>
                <a:lnTo>
                  <a:pt x="381495" y="0"/>
                </a:lnTo>
                <a:cubicBezTo>
                  <a:pt x="416612" y="0"/>
                  <a:pt x="445080" y="28468"/>
                  <a:pt x="445080" y="63584"/>
                </a:cubicBezTo>
                <a:lnTo>
                  <a:pt x="445080" y="381495"/>
                </a:lnTo>
                <a:cubicBezTo>
                  <a:pt x="445080" y="416612"/>
                  <a:pt x="416612" y="445080"/>
                  <a:pt x="381495" y="445080"/>
                </a:cubicBezTo>
                <a:lnTo>
                  <a:pt x="63584" y="445080"/>
                </a:lnTo>
                <a:cubicBezTo>
                  <a:pt x="28468" y="445080"/>
                  <a:pt x="0" y="416612"/>
                  <a:pt x="0" y="381495"/>
                </a:cubicBezTo>
                <a:lnTo>
                  <a:pt x="0" y="63584"/>
                </a:lnTo>
                <a:cubicBezTo>
                  <a:pt x="0" y="28491"/>
                  <a:pt x="28491" y="0"/>
                  <a:pt x="6358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3" name="Shape 41"/>
          <p:cNvSpPr/>
          <p:nvPr/>
        </p:nvSpPr>
        <p:spPr>
          <a:xfrm>
            <a:off x="6486314" y="3441419"/>
            <a:ext cx="190748" cy="190748"/>
          </a:xfrm>
          <a:custGeom>
            <a:avLst/>
            <a:gdLst/>
            <a:ahLst/>
            <a:cxnLst/>
            <a:rect l="l" t="t" r="r" b="b"/>
            <a:pathLst>
              <a:path w="190748" h="190748">
                <a:moveTo>
                  <a:pt x="154983" y="77492"/>
                </a:moveTo>
                <a:cubicBezTo>
                  <a:pt x="154983" y="94592"/>
                  <a:pt x="149432" y="110388"/>
                  <a:pt x="140081" y="123204"/>
                </a:cubicBezTo>
                <a:lnTo>
                  <a:pt x="187246" y="170407"/>
                </a:lnTo>
                <a:cubicBezTo>
                  <a:pt x="191903" y="175064"/>
                  <a:pt x="191903" y="182627"/>
                  <a:pt x="187246" y="187284"/>
                </a:cubicBezTo>
                <a:cubicBezTo>
                  <a:pt x="182589" y="191941"/>
                  <a:pt x="175027" y="191941"/>
                  <a:pt x="170370" y="187284"/>
                </a:cubicBezTo>
                <a:lnTo>
                  <a:pt x="123204" y="140081"/>
                </a:lnTo>
                <a:cubicBezTo>
                  <a:pt x="110388" y="149432"/>
                  <a:pt x="94592" y="154983"/>
                  <a:pt x="77492" y="154983"/>
                </a:cubicBezTo>
                <a:cubicBezTo>
                  <a:pt x="34685" y="154983"/>
                  <a:pt x="0" y="120298"/>
                  <a:pt x="0" y="77492"/>
                </a:cubicBezTo>
                <a:cubicBezTo>
                  <a:pt x="0" y="34685"/>
                  <a:pt x="34685" y="0"/>
                  <a:pt x="77492" y="0"/>
                </a:cubicBezTo>
                <a:cubicBezTo>
                  <a:pt x="120298" y="0"/>
                  <a:pt x="154983" y="34685"/>
                  <a:pt x="154983" y="77492"/>
                </a:cubicBezTo>
                <a:close/>
                <a:moveTo>
                  <a:pt x="77492" y="131140"/>
                </a:moveTo>
                <a:cubicBezTo>
                  <a:pt x="107101" y="131140"/>
                  <a:pt x="131140" y="107101"/>
                  <a:pt x="131140" y="77492"/>
                </a:cubicBezTo>
                <a:cubicBezTo>
                  <a:pt x="131140" y="47882"/>
                  <a:pt x="107101" y="23844"/>
                  <a:pt x="77492" y="23844"/>
                </a:cubicBezTo>
                <a:cubicBezTo>
                  <a:pt x="47882" y="23844"/>
                  <a:pt x="23844" y="47882"/>
                  <a:pt x="23844" y="77492"/>
                </a:cubicBezTo>
                <a:cubicBezTo>
                  <a:pt x="23844" y="107101"/>
                  <a:pt x="47882" y="131140"/>
                  <a:pt x="77492" y="13114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4" name="Text 42"/>
          <p:cNvSpPr/>
          <p:nvPr/>
        </p:nvSpPr>
        <p:spPr>
          <a:xfrm>
            <a:off x="6931393" y="3314253"/>
            <a:ext cx="4275943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Security Audits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31393" y="3568584"/>
            <a:ext cx="4260047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Professional implementation review for institutions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55923" y="3330149"/>
            <a:ext cx="556349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502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$5k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195663" y="3584480"/>
            <a:ext cx="516610" cy="158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6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One-time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96217" y="4057377"/>
            <a:ext cx="5674764" cy="770941"/>
          </a:xfrm>
          <a:custGeom>
            <a:avLst/>
            <a:gdLst/>
            <a:ahLst/>
            <a:cxnLst/>
            <a:rect l="l" t="t" r="r" b="b"/>
            <a:pathLst>
              <a:path w="5674764" h="770941">
                <a:moveTo>
                  <a:pt x="63580" y="0"/>
                </a:moveTo>
                <a:lnTo>
                  <a:pt x="5611184" y="0"/>
                </a:lnTo>
                <a:cubicBezTo>
                  <a:pt x="5646298" y="0"/>
                  <a:pt x="5674764" y="28466"/>
                  <a:pt x="5674764" y="63580"/>
                </a:cubicBezTo>
                <a:lnTo>
                  <a:pt x="5674764" y="707362"/>
                </a:lnTo>
                <a:cubicBezTo>
                  <a:pt x="5674764" y="742476"/>
                  <a:pt x="5646298" y="770941"/>
                  <a:pt x="5611184" y="770941"/>
                </a:cubicBezTo>
                <a:lnTo>
                  <a:pt x="63580" y="770941"/>
                </a:lnTo>
                <a:cubicBezTo>
                  <a:pt x="28466" y="770941"/>
                  <a:pt x="0" y="742476"/>
                  <a:pt x="0" y="707362"/>
                </a:cubicBezTo>
                <a:lnTo>
                  <a:pt x="0" y="63580"/>
                </a:lnTo>
                <a:cubicBezTo>
                  <a:pt x="0" y="28489"/>
                  <a:pt x="28489" y="0"/>
                  <a:pt x="63580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9" name="Shape 47"/>
          <p:cNvSpPr/>
          <p:nvPr/>
        </p:nvSpPr>
        <p:spPr>
          <a:xfrm>
            <a:off x="6359148" y="4220308"/>
            <a:ext cx="445080" cy="445080"/>
          </a:xfrm>
          <a:custGeom>
            <a:avLst/>
            <a:gdLst/>
            <a:ahLst/>
            <a:cxnLst/>
            <a:rect l="l" t="t" r="r" b="b"/>
            <a:pathLst>
              <a:path w="445080" h="445080">
                <a:moveTo>
                  <a:pt x="63584" y="0"/>
                </a:moveTo>
                <a:lnTo>
                  <a:pt x="381495" y="0"/>
                </a:lnTo>
                <a:cubicBezTo>
                  <a:pt x="416612" y="0"/>
                  <a:pt x="445080" y="28468"/>
                  <a:pt x="445080" y="63584"/>
                </a:cubicBezTo>
                <a:lnTo>
                  <a:pt x="445080" y="381495"/>
                </a:lnTo>
                <a:cubicBezTo>
                  <a:pt x="445080" y="416612"/>
                  <a:pt x="416612" y="445080"/>
                  <a:pt x="381495" y="445080"/>
                </a:cubicBezTo>
                <a:lnTo>
                  <a:pt x="63584" y="445080"/>
                </a:lnTo>
                <a:cubicBezTo>
                  <a:pt x="28468" y="445080"/>
                  <a:pt x="0" y="416612"/>
                  <a:pt x="0" y="381495"/>
                </a:cubicBezTo>
                <a:lnTo>
                  <a:pt x="0" y="63584"/>
                </a:lnTo>
                <a:cubicBezTo>
                  <a:pt x="0" y="28491"/>
                  <a:pt x="28491" y="0"/>
                  <a:pt x="6358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0" name="Shape 48"/>
          <p:cNvSpPr/>
          <p:nvPr/>
        </p:nvSpPr>
        <p:spPr>
          <a:xfrm>
            <a:off x="6462470" y="4347473"/>
            <a:ext cx="238435" cy="190748"/>
          </a:xfrm>
          <a:custGeom>
            <a:avLst/>
            <a:gdLst/>
            <a:ahLst/>
            <a:cxnLst/>
            <a:rect l="l" t="t" r="r" b="b"/>
            <a:pathLst>
              <a:path w="238435" h="190748">
                <a:moveTo>
                  <a:pt x="47687" y="35765"/>
                </a:moveTo>
                <a:cubicBezTo>
                  <a:pt x="47687" y="22614"/>
                  <a:pt x="58379" y="11922"/>
                  <a:pt x="71531" y="11922"/>
                </a:cubicBezTo>
                <a:lnTo>
                  <a:pt x="202670" y="11922"/>
                </a:lnTo>
                <a:cubicBezTo>
                  <a:pt x="215821" y="11922"/>
                  <a:pt x="226514" y="22614"/>
                  <a:pt x="226514" y="35765"/>
                </a:cubicBezTo>
                <a:lnTo>
                  <a:pt x="226514" y="125179"/>
                </a:lnTo>
                <a:lnTo>
                  <a:pt x="190748" y="125179"/>
                </a:lnTo>
                <a:lnTo>
                  <a:pt x="190748" y="119218"/>
                </a:lnTo>
                <a:cubicBezTo>
                  <a:pt x="190748" y="112624"/>
                  <a:pt x="185421" y="107296"/>
                  <a:pt x="178827" y="107296"/>
                </a:cubicBezTo>
                <a:lnTo>
                  <a:pt x="154983" y="107296"/>
                </a:lnTo>
                <a:cubicBezTo>
                  <a:pt x="148389" y="107296"/>
                  <a:pt x="143061" y="112624"/>
                  <a:pt x="143061" y="119218"/>
                </a:cubicBezTo>
                <a:lnTo>
                  <a:pt x="143061" y="125179"/>
                </a:lnTo>
                <a:lnTo>
                  <a:pt x="94964" y="125179"/>
                </a:lnTo>
                <a:cubicBezTo>
                  <a:pt x="99025" y="118175"/>
                  <a:pt x="101335" y="110016"/>
                  <a:pt x="101335" y="101335"/>
                </a:cubicBezTo>
                <a:cubicBezTo>
                  <a:pt x="101335" y="74995"/>
                  <a:pt x="79988" y="53648"/>
                  <a:pt x="53648" y="53648"/>
                </a:cubicBezTo>
                <a:cubicBezTo>
                  <a:pt x="51636" y="53648"/>
                  <a:pt x="49624" y="53760"/>
                  <a:pt x="47687" y="54021"/>
                </a:cubicBezTo>
                <a:lnTo>
                  <a:pt x="47687" y="35765"/>
                </a:lnTo>
                <a:close/>
                <a:moveTo>
                  <a:pt x="124061" y="166905"/>
                </a:moveTo>
                <a:cubicBezTo>
                  <a:pt x="122161" y="157889"/>
                  <a:pt x="117988" y="149730"/>
                  <a:pt x="112102" y="143061"/>
                </a:cubicBezTo>
                <a:lnTo>
                  <a:pt x="226514" y="143061"/>
                </a:lnTo>
                <a:cubicBezTo>
                  <a:pt x="226514" y="156212"/>
                  <a:pt x="215821" y="166905"/>
                  <a:pt x="202670" y="166905"/>
                </a:cubicBezTo>
                <a:lnTo>
                  <a:pt x="124061" y="166905"/>
                </a:lnTo>
                <a:close/>
                <a:moveTo>
                  <a:pt x="23844" y="101335"/>
                </a:moveTo>
                <a:cubicBezTo>
                  <a:pt x="23844" y="84886"/>
                  <a:pt x="37198" y="71531"/>
                  <a:pt x="53648" y="71531"/>
                </a:cubicBezTo>
                <a:cubicBezTo>
                  <a:pt x="70097" y="71531"/>
                  <a:pt x="83452" y="84886"/>
                  <a:pt x="83452" y="101335"/>
                </a:cubicBezTo>
                <a:cubicBezTo>
                  <a:pt x="83452" y="117785"/>
                  <a:pt x="70097" y="131140"/>
                  <a:pt x="53648" y="131140"/>
                </a:cubicBezTo>
                <a:cubicBezTo>
                  <a:pt x="37198" y="131140"/>
                  <a:pt x="23844" y="117785"/>
                  <a:pt x="23844" y="101335"/>
                </a:cubicBezTo>
                <a:close/>
                <a:moveTo>
                  <a:pt x="0" y="178827"/>
                </a:moveTo>
                <a:cubicBezTo>
                  <a:pt x="0" y="159081"/>
                  <a:pt x="16020" y="143061"/>
                  <a:pt x="35765" y="143061"/>
                </a:cubicBezTo>
                <a:lnTo>
                  <a:pt x="71531" y="143061"/>
                </a:lnTo>
                <a:cubicBezTo>
                  <a:pt x="91276" y="143061"/>
                  <a:pt x="107296" y="159081"/>
                  <a:pt x="107296" y="178827"/>
                </a:cubicBezTo>
                <a:cubicBezTo>
                  <a:pt x="107296" y="185421"/>
                  <a:pt x="101968" y="190748"/>
                  <a:pt x="95374" y="190748"/>
                </a:cubicBezTo>
                <a:lnTo>
                  <a:pt x="11922" y="190748"/>
                </a:lnTo>
                <a:cubicBezTo>
                  <a:pt x="5328" y="190748"/>
                  <a:pt x="0" y="185421"/>
                  <a:pt x="0" y="17882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1" name="Text 49"/>
          <p:cNvSpPr/>
          <p:nvPr/>
        </p:nvSpPr>
        <p:spPr>
          <a:xfrm>
            <a:off x="6931393" y="4220308"/>
            <a:ext cx="4307734" cy="222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2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 Consulting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931393" y="4474639"/>
            <a:ext cx="4291838" cy="1907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1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Air-gapped workflow design and implementation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189205" y="4236203"/>
            <a:ext cx="516610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502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$200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228944" y="4490535"/>
            <a:ext cx="476871" cy="158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6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/hour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200191" y="4967405"/>
            <a:ext cx="5666816" cy="1565726"/>
          </a:xfrm>
          <a:custGeom>
            <a:avLst/>
            <a:gdLst/>
            <a:ahLst/>
            <a:cxnLst/>
            <a:rect l="l" t="t" r="r" b="b"/>
            <a:pathLst>
              <a:path w="5666816" h="1565726">
                <a:moveTo>
                  <a:pt x="63584" y="0"/>
                </a:moveTo>
                <a:lnTo>
                  <a:pt x="5603232" y="0"/>
                </a:lnTo>
                <a:cubicBezTo>
                  <a:pt x="5638349" y="0"/>
                  <a:pt x="5666816" y="28468"/>
                  <a:pt x="5666816" y="63584"/>
                </a:cubicBezTo>
                <a:lnTo>
                  <a:pt x="5666816" y="1502142"/>
                </a:lnTo>
                <a:cubicBezTo>
                  <a:pt x="5666816" y="1537259"/>
                  <a:pt x="5638349" y="1565726"/>
                  <a:pt x="5603232" y="1565726"/>
                </a:cubicBezTo>
                <a:lnTo>
                  <a:pt x="63584" y="1565726"/>
                </a:lnTo>
                <a:cubicBezTo>
                  <a:pt x="28468" y="1565726"/>
                  <a:pt x="0" y="1537259"/>
                  <a:pt x="0" y="1502142"/>
                </a:cubicBezTo>
                <a:lnTo>
                  <a:pt x="0" y="63584"/>
                </a:lnTo>
                <a:cubicBezTo>
                  <a:pt x="0" y="28491"/>
                  <a:pt x="28491" y="0"/>
                  <a:pt x="63584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6" name="Shape 54"/>
          <p:cNvSpPr/>
          <p:nvPr/>
        </p:nvSpPr>
        <p:spPr>
          <a:xfrm>
            <a:off x="8890973" y="5168089"/>
            <a:ext cx="286123" cy="286123"/>
          </a:xfrm>
          <a:custGeom>
            <a:avLst/>
            <a:gdLst/>
            <a:ahLst/>
            <a:cxnLst/>
            <a:rect l="l" t="t" r="r" b="b"/>
            <a:pathLst>
              <a:path w="286123" h="286123">
                <a:moveTo>
                  <a:pt x="250357" y="143061"/>
                </a:moveTo>
                <a:cubicBezTo>
                  <a:pt x="250357" y="83843"/>
                  <a:pt x="202280" y="35765"/>
                  <a:pt x="143061" y="35765"/>
                </a:cubicBezTo>
                <a:cubicBezTo>
                  <a:pt x="83843" y="35765"/>
                  <a:pt x="35765" y="83843"/>
                  <a:pt x="35765" y="143061"/>
                </a:cubicBezTo>
                <a:cubicBezTo>
                  <a:pt x="35765" y="202280"/>
                  <a:pt x="83843" y="250357"/>
                  <a:pt x="143061" y="250357"/>
                </a:cubicBezTo>
                <a:cubicBezTo>
                  <a:pt x="202280" y="250357"/>
                  <a:pt x="250357" y="202280"/>
                  <a:pt x="250357" y="143061"/>
                </a:cubicBezTo>
                <a:close/>
                <a:moveTo>
                  <a:pt x="0" y="143061"/>
                </a:moveTo>
                <a:cubicBezTo>
                  <a:pt x="0" y="64104"/>
                  <a:pt x="64104" y="0"/>
                  <a:pt x="143061" y="0"/>
                </a:cubicBezTo>
                <a:cubicBezTo>
                  <a:pt x="222019" y="0"/>
                  <a:pt x="286123" y="64104"/>
                  <a:pt x="286123" y="143061"/>
                </a:cubicBezTo>
                <a:cubicBezTo>
                  <a:pt x="286123" y="222019"/>
                  <a:pt x="222019" y="286123"/>
                  <a:pt x="143061" y="286123"/>
                </a:cubicBezTo>
                <a:cubicBezTo>
                  <a:pt x="64104" y="286123"/>
                  <a:pt x="0" y="222019"/>
                  <a:pt x="0" y="143061"/>
                </a:cubicBezTo>
                <a:close/>
                <a:moveTo>
                  <a:pt x="143061" y="187768"/>
                </a:moveTo>
                <a:cubicBezTo>
                  <a:pt x="167736" y="187768"/>
                  <a:pt x="187768" y="167736"/>
                  <a:pt x="187768" y="143061"/>
                </a:cubicBezTo>
                <a:cubicBezTo>
                  <a:pt x="187768" y="118387"/>
                  <a:pt x="167736" y="98355"/>
                  <a:pt x="143061" y="98355"/>
                </a:cubicBezTo>
                <a:cubicBezTo>
                  <a:pt x="118387" y="98355"/>
                  <a:pt x="98355" y="118387"/>
                  <a:pt x="98355" y="143061"/>
                </a:cubicBezTo>
                <a:cubicBezTo>
                  <a:pt x="98355" y="167736"/>
                  <a:pt x="118387" y="187768"/>
                  <a:pt x="143061" y="187768"/>
                </a:cubicBezTo>
                <a:close/>
                <a:moveTo>
                  <a:pt x="143061" y="62589"/>
                </a:moveTo>
                <a:cubicBezTo>
                  <a:pt x="187475" y="62589"/>
                  <a:pt x="223533" y="98648"/>
                  <a:pt x="223533" y="143061"/>
                </a:cubicBezTo>
                <a:cubicBezTo>
                  <a:pt x="223533" y="187475"/>
                  <a:pt x="187475" y="223533"/>
                  <a:pt x="143061" y="223533"/>
                </a:cubicBezTo>
                <a:cubicBezTo>
                  <a:pt x="98648" y="223533"/>
                  <a:pt x="62589" y="187475"/>
                  <a:pt x="62589" y="143061"/>
                </a:cubicBezTo>
                <a:cubicBezTo>
                  <a:pt x="62589" y="98648"/>
                  <a:pt x="98648" y="62589"/>
                  <a:pt x="143061" y="62589"/>
                </a:cubicBezTo>
                <a:close/>
                <a:moveTo>
                  <a:pt x="125179" y="143061"/>
                </a:moveTo>
                <a:cubicBezTo>
                  <a:pt x="125179" y="133192"/>
                  <a:pt x="133192" y="125179"/>
                  <a:pt x="143061" y="125179"/>
                </a:cubicBezTo>
                <a:cubicBezTo>
                  <a:pt x="152931" y="125179"/>
                  <a:pt x="160944" y="133192"/>
                  <a:pt x="160944" y="143061"/>
                </a:cubicBezTo>
                <a:cubicBezTo>
                  <a:pt x="160944" y="152931"/>
                  <a:pt x="152931" y="160944"/>
                  <a:pt x="143061" y="160944"/>
                </a:cubicBezTo>
                <a:cubicBezTo>
                  <a:pt x="133192" y="160944"/>
                  <a:pt x="125179" y="152931"/>
                  <a:pt x="125179" y="143061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7" name="Text 55"/>
          <p:cNvSpPr/>
          <p:nvPr/>
        </p:nvSpPr>
        <p:spPr>
          <a:xfrm>
            <a:off x="6319409" y="5549585"/>
            <a:ext cx="5428381" cy="254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2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Long-Term Vision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331331" y="5867499"/>
            <a:ext cx="5404537" cy="4689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26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Become the </a:t>
            </a:r>
            <a:r>
              <a:rPr lang="en-US" sz="1126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</a:t>
            </a:r>
            <a:r>
              <a:rPr lang="en-US" sz="1126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secure Solana signing across individual, DeFi, and institutional users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DELIVERY EXCELLENCE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 Achievements: Built in 11 Days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5438" y="1150938"/>
            <a:ext cx="2778125" cy="1539875"/>
          </a:xfrm>
          <a:custGeom>
            <a:avLst/>
            <a:gdLst/>
            <a:ahLst/>
            <a:cxnLst/>
            <a:rect l="l" t="t" r="r" b="b"/>
            <a:pathLst>
              <a:path w="2778125" h="1539875">
                <a:moveTo>
                  <a:pt x="63504" y="0"/>
                </a:moveTo>
                <a:lnTo>
                  <a:pt x="2714621" y="0"/>
                </a:lnTo>
                <a:cubicBezTo>
                  <a:pt x="2749693" y="0"/>
                  <a:pt x="2778125" y="28432"/>
                  <a:pt x="2778125" y="63504"/>
                </a:cubicBezTo>
                <a:lnTo>
                  <a:pt x="2778125" y="1476371"/>
                </a:lnTo>
                <a:cubicBezTo>
                  <a:pt x="2778125" y="1511443"/>
                  <a:pt x="2749693" y="1539875"/>
                  <a:pt x="2714621" y="1539875"/>
                </a:cubicBezTo>
                <a:lnTo>
                  <a:pt x="63504" y="1539875"/>
                </a:lnTo>
                <a:cubicBezTo>
                  <a:pt x="28432" y="1539875"/>
                  <a:pt x="0" y="1511443"/>
                  <a:pt x="0" y="1476371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1553766" y="13176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01364" y="670"/>
                </a:moveTo>
                <a:cubicBezTo>
                  <a:pt x="191877" y="-2065"/>
                  <a:pt x="181998" y="3460"/>
                  <a:pt x="179263" y="12948"/>
                </a:cubicBezTo>
                <a:lnTo>
                  <a:pt x="107826" y="262979"/>
                </a:lnTo>
                <a:cubicBezTo>
                  <a:pt x="105091" y="272467"/>
                  <a:pt x="110617" y="282346"/>
                  <a:pt x="120104" y="285080"/>
                </a:cubicBezTo>
                <a:cubicBezTo>
                  <a:pt x="129592" y="287815"/>
                  <a:pt x="139471" y="282290"/>
                  <a:pt x="142205" y="272802"/>
                </a:cubicBezTo>
                <a:lnTo>
                  <a:pt x="213643" y="22771"/>
                </a:lnTo>
                <a:cubicBezTo>
                  <a:pt x="216377" y="13283"/>
                  <a:pt x="210852" y="3404"/>
                  <a:pt x="201364" y="670"/>
                </a:cubicBezTo>
                <a:close/>
                <a:moveTo>
                  <a:pt x="237418" y="76628"/>
                </a:moveTo>
                <a:cubicBezTo>
                  <a:pt x="230442" y="83604"/>
                  <a:pt x="230442" y="94934"/>
                  <a:pt x="237418" y="101910"/>
                </a:cubicBezTo>
                <a:lnTo>
                  <a:pt x="278383" y="142875"/>
                </a:lnTo>
                <a:lnTo>
                  <a:pt x="237418" y="183840"/>
                </a:lnTo>
                <a:cubicBezTo>
                  <a:pt x="230442" y="190816"/>
                  <a:pt x="230442" y="202146"/>
                  <a:pt x="237418" y="209122"/>
                </a:cubicBezTo>
                <a:cubicBezTo>
                  <a:pt x="244394" y="216098"/>
                  <a:pt x="255724" y="216098"/>
                  <a:pt x="262700" y="209122"/>
                </a:cubicBezTo>
                <a:lnTo>
                  <a:pt x="316278" y="155544"/>
                </a:lnTo>
                <a:cubicBezTo>
                  <a:pt x="323255" y="148568"/>
                  <a:pt x="323255" y="137238"/>
                  <a:pt x="316278" y="130262"/>
                </a:cubicBezTo>
                <a:lnTo>
                  <a:pt x="262700" y="76684"/>
                </a:lnTo>
                <a:cubicBezTo>
                  <a:pt x="255724" y="69707"/>
                  <a:pt x="244394" y="69707"/>
                  <a:pt x="237418" y="76684"/>
                </a:cubicBezTo>
                <a:close/>
                <a:moveTo>
                  <a:pt x="84106" y="76628"/>
                </a:moveTo>
                <a:cubicBezTo>
                  <a:pt x="77130" y="69652"/>
                  <a:pt x="65801" y="69652"/>
                  <a:pt x="58824" y="76628"/>
                </a:cubicBezTo>
                <a:lnTo>
                  <a:pt x="5246" y="130206"/>
                </a:lnTo>
                <a:cubicBezTo>
                  <a:pt x="-1730" y="137182"/>
                  <a:pt x="-1730" y="148512"/>
                  <a:pt x="5246" y="155488"/>
                </a:cubicBezTo>
                <a:lnTo>
                  <a:pt x="58824" y="209066"/>
                </a:lnTo>
                <a:cubicBezTo>
                  <a:pt x="65801" y="216043"/>
                  <a:pt x="77130" y="216043"/>
                  <a:pt x="84106" y="209066"/>
                </a:cubicBezTo>
                <a:cubicBezTo>
                  <a:pt x="91083" y="202090"/>
                  <a:pt x="91083" y="190760"/>
                  <a:pt x="84106" y="183784"/>
                </a:cubicBezTo>
                <a:lnTo>
                  <a:pt x="43142" y="142875"/>
                </a:lnTo>
                <a:lnTo>
                  <a:pt x="84051" y="101910"/>
                </a:lnTo>
                <a:cubicBezTo>
                  <a:pt x="91027" y="94934"/>
                  <a:pt x="91027" y="83604"/>
                  <a:pt x="84051" y="7662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Text 4"/>
          <p:cNvSpPr/>
          <p:nvPr/>
        </p:nvSpPr>
        <p:spPr>
          <a:xfrm>
            <a:off x="460375" y="1698625"/>
            <a:ext cx="250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Lines of Code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96875" y="1952625"/>
            <a:ext cx="2635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5,000+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246438" y="1150938"/>
            <a:ext cx="2778125" cy="1539875"/>
          </a:xfrm>
          <a:custGeom>
            <a:avLst/>
            <a:gdLst/>
            <a:ahLst/>
            <a:cxnLst/>
            <a:rect l="l" t="t" r="r" b="b"/>
            <a:pathLst>
              <a:path w="2778125" h="1539875">
                <a:moveTo>
                  <a:pt x="63504" y="0"/>
                </a:moveTo>
                <a:lnTo>
                  <a:pt x="2714621" y="0"/>
                </a:lnTo>
                <a:cubicBezTo>
                  <a:pt x="2749693" y="0"/>
                  <a:pt x="2778125" y="28432"/>
                  <a:pt x="2778125" y="63504"/>
                </a:cubicBezTo>
                <a:lnTo>
                  <a:pt x="2778125" y="1476371"/>
                </a:lnTo>
                <a:cubicBezTo>
                  <a:pt x="2778125" y="1511443"/>
                  <a:pt x="2749693" y="1539875"/>
                  <a:pt x="2714621" y="1539875"/>
                </a:cubicBezTo>
                <a:lnTo>
                  <a:pt x="63504" y="1539875"/>
                </a:lnTo>
                <a:cubicBezTo>
                  <a:pt x="28432" y="1539875"/>
                  <a:pt x="0" y="1511443"/>
                  <a:pt x="0" y="1476371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9" name="Shape 7"/>
          <p:cNvSpPr/>
          <p:nvPr/>
        </p:nvSpPr>
        <p:spPr>
          <a:xfrm>
            <a:off x="4492625" y="1317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1207" y="5246"/>
                </a:moveTo>
                <a:cubicBezTo>
                  <a:pt x="184231" y="-1730"/>
                  <a:pt x="172901" y="-1730"/>
                  <a:pt x="165925" y="5246"/>
                </a:cubicBezTo>
                <a:cubicBezTo>
                  <a:pt x="158948" y="12223"/>
                  <a:pt x="158948" y="23552"/>
                  <a:pt x="165925" y="30528"/>
                </a:cubicBezTo>
                <a:lnTo>
                  <a:pt x="171171" y="35719"/>
                </a:lnTo>
                <a:lnTo>
                  <a:pt x="15683" y="191207"/>
                </a:lnTo>
                <a:cubicBezTo>
                  <a:pt x="5637" y="201253"/>
                  <a:pt x="0" y="214871"/>
                  <a:pt x="0" y="229102"/>
                </a:cubicBezTo>
                <a:lnTo>
                  <a:pt x="0" y="232172"/>
                </a:lnTo>
                <a:cubicBezTo>
                  <a:pt x="0" y="261751"/>
                  <a:pt x="23999" y="285750"/>
                  <a:pt x="53578" y="285750"/>
                </a:cubicBezTo>
                <a:lnTo>
                  <a:pt x="56648" y="285750"/>
                </a:lnTo>
                <a:cubicBezTo>
                  <a:pt x="70879" y="285750"/>
                  <a:pt x="84497" y="280113"/>
                  <a:pt x="94543" y="270067"/>
                </a:cubicBezTo>
                <a:lnTo>
                  <a:pt x="250031" y="114579"/>
                </a:lnTo>
                <a:lnTo>
                  <a:pt x="255277" y="119825"/>
                </a:lnTo>
                <a:cubicBezTo>
                  <a:pt x="262254" y="126802"/>
                  <a:pt x="273583" y="126802"/>
                  <a:pt x="280560" y="119825"/>
                </a:cubicBezTo>
                <a:cubicBezTo>
                  <a:pt x="287536" y="112849"/>
                  <a:pt x="287536" y="101519"/>
                  <a:pt x="280560" y="94543"/>
                </a:cubicBezTo>
                <a:lnTo>
                  <a:pt x="191263" y="5246"/>
                </a:lnTo>
                <a:close/>
                <a:moveTo>
                  <a:pt x="114579" y="142875"/>
                </a:moveTo>
                <a:lnTo>
                  <a:pt x="196453" y="61001"/>
                </a:lnTo>
                <a:lnTo>
                  <a:pt x="224749" y="89297"/>
                </a:lnTo>
                <a:lnTo>
                  <a:pt x="171171" y="142875"/>
                </a:lnTo>
                <a:lnTo>
                  <a:pt x="114523" y="142875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Text 8"/>
          <p:cNvSpPr/>
          <p:nvPr/>
        </p:nvSpPr>
        <p:spPr>
          <a:xfrm>
            <a:off x="3381375" y="1698625"/>
            <a:ext cx="250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Coverage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317875" y="1952625"/>
            <a:ext cx="2635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~70%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67438" y="1150938"/>
            <a:ext cx="2778125" cy="1539875"/>
          </a:xfrm>
          <a:custGeom>
            <a:avLst/>
            <a:gdLst/>
            <a:ahLst/>
            <a:cxnLst/>
            <a:rect l="l" t="t" r="r" b="b"/>
            <a:pathLst>
              <a:path w="2778125" h="1539875">
                <a:moveTo>
                  <a:pt x="63504" y="0"/>
                </a:moveTo>
                <a:lnTo>
                  <a:pt x="2714621" y="0"/>
                </a:lnTo>
                <a:cubicBezTo>
                  <a:pt x="2749693" y="0"/>
                  <a:pt x="2778125" y="28432"/>
                  <a:pt x="2778125" y="63504"/>
                </a:cubicBezTo>
                <a:lnTo>
                  <a:pt x="2778125" y="1476371"/>
                </a:lnTo>
                <a:cubicBezTo>
                  <a:pt x="2778125" y="1511443"/>
                  <a:pt x="2749693" y="1539875"/>
                  <a:pt x="2714621" y="1539875"/>
                </a:cubicBezTo>
                <a:lnTo>
                  <a:pt x="63504" y="1539875"/>
                </a:lnTo>
                <a:cubicBezTo>
                  <a:pt x="28432" y="1539875"/>
                  <a:pt x="0" y="1511443"/>
                  <a:pt x="0" y="1476371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3" name="Shape 11"/>
          <p:cNvSpPr/>
          <p:nvPr/>
        </p:nvSpPr>
        <p:spPr>
          <a:xfrm>
            <a:off x="7413625" y="1317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5016" y="0"/>
                </a:moveTo>
                <a:lnTo>
                  <a:pt x="125016" y="35719"/>
                </a:lnTo>
                <a:cubicBezTo>
                  <a:pt x="125016" y="40630"/>
                  <a:pt x="129034" y="44648"/>
                  <a:pt x="133945" y="44648"/>
                </a:cubicBezTo>
                <a:lnTo>
                  <a:pt x="151805" y="44648"/>
                </a:lnTo>
                <a:cubicBezTo>
                  <a:pt x="156716" y="44648"/>
                  <a:pt x="160734" y="40630"/>
                  <a:pt x="160734" y="35719"/>
                </a:cubicBezTo>
                <a:lnTo>
                  <a:pt x="160734" y="0"/>
                </a:lnTo>
                <a:lnTo>
                  <a:pt x="178594" y="0"/>
                </a:lnTo>
                <a:cubicBezTo>
                  <a:pt x="198295" y="0"/>
                  <a:pt x="214313" y="16018"/>
                  <a:pt x="214313" y="35719"/>
                </a:cubicBezTo>
                <a:lnTo>
                  <a:pt x="214313" y="107156"/>
                </a:lnTo>
                <a:cubicBezTo>
                  <a:pt x="214313" y="110226"/>
                  <a:pt x="213922" y="113240"/>
                  <a:pt x="213196" y="116086"/>
                </a:cubicBezTo>
                <a:lnTo>
                  <a:pt x="72554" y="116086"/>
                </a:lnTo>
                <a:cubicBezTo>
                  <a:pt x="71828" y="113240"/>
                  <a:pt x="71438" y="110226"/>
                  <a:pt x="71438" y="107156"/>
                </a:cubicBezTo>
                <a:lnTo>
                  <a:pt x="71438" y="35719"/>
                </a:lnTo>
                <a:cubicBezTo>
                  <a:pt x="71438" y="16018"/>
                  <a:pt x="87455" y="0"/>
                  <a:pt x="107156" y="0"/>
                </a:cubicBezTo>
                <a:lnTo>
                  <a:pt x="125016" y="0"/>
                </a:lnTo>
                <a:close/>
                <a:moveTo>
                  <a:pt x="178594" y="285750"/>
                </a:moveTo>
                <a:cubicBezTo>
                  <a:pt x="172343" y="285750"/>
                  <a:pt x="166427" y="284131"/>
                  <a:pt x="161292" y="281285"/>
                </a:cubicBezTo>
                <a:cubicBezTo>
                  <a:pt x="166594" y="272076"/>
                  <a:pt x="169664" y="261417"/>
                  <a:pt x="169664" y="250031"/>
                </a:cubicBezTo>
                <a:lnTo>
                  <a:pt x="169664" y="178594"/>
                </a:lnTo>
                <a:cubicBezTo>
                  <a:pt x="169664" y="167208"/>
                  <a:pt x="166594" y="156549"/>
                  <a:pt x="161292" y="147340"/>
                </a:cubicBezTo>
                <a:cubicBezTo>
                  <a:pt x="166427" y="144494"/>
                  <a:pt x="172287" y="142875"/>
                  <a:pt x="178594" y="142875"/>
                </a:cubicBezTo>
                <a:lnTo>
                  <a:pt x="196453" y="142875"/>
                </a:lnTo>
                <a:lnTo>
                  <a:pt x="196453" y="178594"/>
                </a:lnTo>
                <a:cubicBezTo>
                  <a:pt x="196453" y="183505"/>
                  <a:pt x="200471" y="187523"/>
                  <a:pt x="205383" y="187523"/>
                </a:cubicBezTo>
                <a:lnTo>
                  <a:pt x="223242" y="187523"/>
                </a:lnTo>
                <a:cubicBezTo>
                  <a:pt x="228154" y="187523"/>
                  <a:pt x="232172" y="183505"/>
                  <a:pt x="232172" y="178594"/>
                </a:cubicBezTo>
                <a:lnTo>
                  <a:pt x="232172" y="142875"/>
                </a:lnTo>
                <a:lnTo>
                  <a:pt x="250031" y="142875"/>
                </a:lnTo>
                <a:cubicBezTo>
                  <a:pt x="269732" y="142875"/>
                  <a:pt x="285750" y="158893"/>
                  <a:pt x="285750" y="178594"/>
                </a:cubicBezTo>
                <a:lnTo>
                  <a:pt x="285750" y="250031"/>
                </a:lnTo>
                <a:cubicBezTo>
                  <a:pt x="285750" y="269732"/>
                  <a:pt x="269732" y="285750"/>
                  <a:pt x="250031" y="285750"/>
                </a:cubicBezTo>
                <a:lnTo>
                  <a:pt x="178594" y="285750"/>
                </a:lnTo>
                <a:close/>
                <a:moveTo>
                  <a:pt x="0" y="178594"/>
                </a:moveTo>
                <a:cubicBezTo>
                  <a:pt x="0" y="158893"/>
                  <a:pt x="16018" y="142875"/>
                  <a:pt x="35719" y="142875"/>
                </a:cubicBezTo>
                <a:lnTo>
                  <a:pt x="53578" y="142875"/>
                </a:lnTo>
                <a:lnTo>
                  <a:pt x="53578" y="178594"/>
                </a:lnTo>
                <a:cubicBezTo>
                  <a:pt x="53578" y="183505"/>
                  <a:pt x="57596" y="187523"/>
                  <a:pt x="62508" y="187523"/>
                </a:cubicBezTo>
                <a:lnTo>
                  <a:pt x="80367" y="187523"/>
                </a:lnTo>
                <a:cubicBezTo>
                  <a:pt x="85279" y="187523"/>
                  <a:pt x="89297" y="183505"/>
                  <a:pt x="89297" y="178594"/>
                </a:cubicBezTo>
                <a:lnTo>
                  <a:pt x="89297" y="142875"/>
                </a:lnTo>
                <a:lnTo>
                  <a:pt x="107156" y="142875"/>
                </a:lnTo>
                <a:cubicBezTo>
                  <a:pt x="126857" y="142875"/>
                  <a:pt x="142875" y="158893"/>
                  <a:pt x="142875" y="178594"/>
                </a:cubicBezTo>
                <a:lnTo>
                  <a:pt x="142875" y="250031"/>
                </a:lnTo>
                <a:cubicBezTo>
                  <a:pt x="142875" y="269732"/>
                  <a:pt x="126857" y="285750"/>
                  <a:pt x="107156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78594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4" name="Text 12"/>
          <p:cNvSpPr/>
          <p:nvPr/>
        </p:nvSpPr>
        <p:spPr>
          <a:xfrm>
            <a:off x="6302375" y="1698625"/>
            <a:ext cx="250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Dependencies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38875" y="1952625"/>
            <a:ext cx="2635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483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088438" y="1150938"/>
            <a:ext cx="2778125" cy="1539875"/>
          </a:xfrm>
          <a:custGeom>
            <a:avLst/>
            <a:gdLst/>
            <a:ahLst/>
            <a:cxnLst/>
            <a:rect l="l" t="t" r="r" b="b"/>
            <a:pathLst>
              <a:path w="2778125" h="1539875">
                <a:moveTo>
                  <a:pt x="63504" y="0"/>
                </a:moveTo>
                <a:lnTo>
                  <a:pt x="2714621" y="0"/>
                </a:lnTo>
                <a:cubicBezTo>
                  <a:pt x="2749693" y="0"/>
                  <a:pt x="2778125" y="28432"/>
                  <a:pt x="2778125" y="63504"/>
                </a:cubicBezTo>
                <a:lnTo>
                  <a:pt x="2778125" y="1476371"/>
                </a:lnTo>
                <a:cubicBezTo>
                  <a:pt x="2778125" y="1511443"/>
                  <a:pt x="2749693" y="1539875"/>
                  <a:pt x="2714621" y="1539875"/>
                </a:cubicBezTo>
                <a:lnTo>
                  <a:pt x="63504" y="1539875"/>
                </a:lnTo>
                <a:cubicBezTo>
                  <a:pt x="28432" y="1539875"/>
                  <a:pt x="0" y="1511443"/>
                  <a:pt x="0" y="1476371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7" name="Shape 15"/>
          <p:cNvSpPr/>
          <p:nvPr/>
        </p:nvSpPr>
        <p:spPr>
          <a:xfrm>
            <a:off x="10334625" y="1317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ubicBezTo>
                  <a:pt x="0" y="64020"/>
                  <a:pt x="64020" y="0"/>
                  <a:pt x="142875" y="0"/>
                </a:cubicBezTo>
                <a:close/>
                <a:moveTo>
                  <a:pt x="129480" y="66973"/>
                </a:moveTo>
                <a:lnTo>
                  <a:pt x="129480" y="142875"/>
                </a:lnTo>
                <a:cubicBezTo>
                  <a:pt x="129480" y="147340"/>
                  <a:pt x="131713" y="151526"/>
                  <a:pt x="135452" y="154037"/>
                </a:cubicBezTo>
                <a:lnTo>
                  <a:pt x="189030" y="189756"/>
                </a:lnTo>
                <a:cubicBezTo>
                  <a:pt x="195169" y="193886"/>
                  <a:pt x="203485" y="192212"/>
                  <a:pt x="207615" y="186017"/>
                </a:cubicBezTo>
                <a:cubicBezTo>
                  <a:pt x="211745" y="179822"/>
                  <a:pt x="210071" y="171562"/>
                  <a:pt x="203876" y="167432"/>
                </a:cubicBezTo>
                <a:lnTo>
                  <a:pt x="156270" y="135731"/>
                </a:lnTo>
                <a:lnTo>
                  <a:pt x="156270" y="66973"/>
                </a:lnTo>
                <a:cubicBezTo>
                  <a:pt x="156270" y="59550"/>
                  <a:pt x="150298" y="53578"/>
                  <a:pt x="142875" y="53578"/>
                </a:cubicBezTo>
                <a:cubicBezTo>
                  <a:pt x="135452" y="53578"/>
                  <a:pt x="129480" y="59550"/>
                  <a:pt x="129480" y="6697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8" name="Text 16"/>
          <p:cNvSpPr/>
          <p:nvPr/>
        </p:nvSpPr>
        <p:spPr>
          <a:xfrm>
            <a:off x="9223375" y="1698625"/>
            <a:ext cx="250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Development Time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159875" y="1952625"/>
            <a:ext cx="2635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223375" y="2333625"/>
            <a:ext cx="250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21469" y="2861469"/>
            <a:ext cx="5691188" cy="4119562"/>
          </a:xfrm>
          <a:custGeom>
            <a:avLst/>
            <a:gdLst/>
            <a:ahLst/>
            <a:cxnLst/>
            <a:rect l="l" t="t" r="r" b="b"/>
            <a:pathLst>
              <a:path w="5691188" h="4119562">
                <a:moveTo>
                  <a:pt x="63482" y="0"/>
                </a:moveTo>
                <a:lnTo>
                  <a:pt x="5627705" y="0"/>
                </a:lnTo>
                <a:cubicBezTo>
                  <a:pt x="5662765" y="0"/>
                  <a:pt x="5691188" y="28422"/>
                  <a:pt x="5691188" y="63482"/>
                </a:cubicBezTo>
                <a:lnTo>
                  <a:pt x="5691188" y="4056080"/>
                </a:lnTo>
                <a:cubicBezTo>
                  <a:pt x="5691188" y="4091140"/>
                  <a:pt x="5662765" y="4119562"/>
                  <a:pt x="5627705" y="4119562"/>
                </a:cubicBezTo>
                <a:lnTo>
                  <a:pt x="63482" y="4119562"/>
                </a:lnTo>
                <a:cubicBezTo>
                  <a:pt x="28422" y="4119562"/>
                  <a:pt x="0" y="4091140"/>
                  <a:pt x="0" y="4056080"/>
                </a:cubicBezTo>
                <a:lnTo>
                  <a:pt x="0" y="63482"/>
                </a:lnTo>
                <a:cubicBezTo>
                  <a:pt x="0" y="28422"/>
                  <a:pt x="28422" y="0"/>
                  <a:pt x="63482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2" name="Shape 20"/>
          <p:cNvSpPr/>
          <p:nvPr/>
        </p:nvSpPr>
        <p:spPr>
          <a:xfrm>
            <a:off x="539750" y="30876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3" name="Text 21"/>
          <p:cNvSpPr/>
          <p:nvPr/>
        </p:nvSpPr>
        <p:spPr>
          <a:xfrm>
            <a:off x="754063" y="3055938"/>
            <a:ext cx="5159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 We Delivered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15938" y="350043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5" name="Shape 23"/>
          <p:cNvSpPr/>
          <p:nvPr/>
        </p:nvSpPr>
        <p:spPr>
          <a:xfrm>
            <a:off x="596305" y="3571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6" name="Text 24"/>
          <p:cNvSpPr/>
          <p:nvPr/>
        </p:nvSpPr>
        <p:spPr>
          <a:xfrm>
            <a:off x="865188" y="3468688"/>
            <a:ext cx="3246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TypeScript implementation (strict mode)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15938" y="388143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8" name="Shape 26"/>
          <p:cNvSpPr/>
          <p:nvPr/>
        </p:nvSpPr>
        <p:spPr>
          <a:xfrm>
            <a:off x="596305" y="3952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9" name="Text 27"/>
          <p:cNvSpPr/>
          <p:nvPr/>
        </p:nvSpPr>
        <p:spPr>
          <a:xfrm>
            <a:off x="865188" y="3849688"/>
            <a:ext cx="3595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 full applications (Offline Signer + Transaction Creator)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15938" y="426243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1" name="Shape 29"/>
          <p:cNvSpPr/>
          <p:nvPr/>
        </p:nvSpPr>
        <p:spPr>
          <a:xfrm>
            <a:off x="596305" y="4333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2" name="Text 30"/>
          <p:cNvSpPr/>
          <p:nvPr/>
        </p:nvSpPr>
        <p:spPr>
          <a:xfrm>
            <a:off x="865188" y="4230688"/>
            <a:ext cx="3119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82+ passing tests with comprehensive coverage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15938" y="464343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4" name="Shape 32"/>
          <p:cNvSpPr/>
          <p:nvPr/>
        </p:nvSpPr>
        <p:spPr>
          <a:xfrm>
            <a:off x="596305" y="4714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5" name="Text 33"/>
          <p:cNvSpPr/>
          <p:nvPr/>
        </p:nvSpPr>
        <p:spPr>
          <a:xfrm>
            <a:off x="865188" y="4611688"/>
            <a:ext cx="3635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Multi-format key import (Base58, Base64, JSON, BIP39)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15938" y="502443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7" name="Shape 35"/>
          <p:cNvSpPr/>
          <p:nvPr/>
        </p:nvSpPr>
        <p:spPr>
          <a:xfrm>
            <a:off x="596305" y="5095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8" name="Text 36"/>
          <p:cNvSpPr/>
          <p:nvPr/>
        </p:nvSpPr>
        <p:spPr>
          <a:xfrm>
            <a:off x="865188" y="4992688"/>
            <a:ext cx="2651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Password-protected AES-256 encryption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15938" y="540543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0" name="Shape 38"/>
          <p:cNvSpPr/>
          <p:nvPr/>
        </p:nvSpPr>
        <p:spPr>
          <a:xfrm>
            <a:off x="596305" y="5476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1" name="Text 39"/>
          <p:cNvSpPr/>
          <p:nvPr/>
        </p:nvSpPr>
        <p:spPr>
          <a:xfrm>
            <a:off x="865188" y="5373688"/>
            <a:ext cx="3278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Air-gapped security model with file-based workflow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15938" y="578643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3" name="Shape 41"/>
          <p:cNvSpPr/>
          <p:nvPr/>
        </p:nvSpPr>
        <p:spPr>
          <a:xfrm>
            <a:off x="596305" y="5857875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4" name="Text 42"/>
          <p:cNvSpPr/>
          <p:nvPr/>
        </p:nvSpPr>
        <p:spPr>
          <a:xfrm>
            <a:off x="865188" y="5754688"/>
            <a:ext cx="2357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Human-readable transaction display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79344" y="2861469"/>
            <a:ext cx="5691188" cy="3135313"/>
          </a:xfrm>
          <a:custGeom>
            <a:avLst/>
            <a:gdLst/>
            <a:ahLst/>
            <a:cxnLst/>
            <a:rect l="l" t="t" r="r" b="b"/>
            <a:pathLst>
              <a:path w="5691188" h="3135313">
                <a:moveTo>
                  <a:pt x="63490" y="0"/>
                </a:moveTo>
                <a:lnTo>
                  <a:pt x="5627697" y="0"/>
                </a:lnTo>
                <a:cubicBezTo>
                  <a:pt x="5662762" y="0"/>
                  <a:pt x="5691188" y="28425"/>
                  <a:pt x="5691188" y="63490"/>
                </a:cubicBezTo>
                <a:lnTo>
                  <a:pt x="5691188" y="3071822"/>
                </a:lnTo>
                <a:cubicBezTo>
                  <a:pt x="5691188" y="3106887"/>
                  <a:pt x="5662762" y="3135312"/>
                  <a:pt x="5627697" y="3135313"/>
                </a:cubicBezTo>
                <a:lnTo>
                  <a:pt x="63490" y="3135313"/>
                </a:lnTo>
                <a:cubicBezTo>
                  <a:pt x="28425" y="3135313"/>
                  <a:pt x="0" y="3106887"/>
                  <a:pt x="0" y="3071822"/>
                </a:cubicBezTo>
                <a:lnTo>
                  <a:pt x="0" y="63490"/>
                </a:lnTo>
                <a:cubicBezTo>
                  <a:pt x="0" y="28449"/>
                  <a:pt x="28449" y="0"/>
                  <a:pt x="63490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6" name="Shape 44"/>
          <p:cNvSpPr/>
          <p:nvPr/>
        </p:nvSpPr>
        <p:spPr>
          <a:xfrm>
            <a:off x="6409531" y="30876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23812" y="89297"/>
                </a:moveTo>
                <a:lnTo>
                  <a:pt x="23812" y="101203"/>
                </a:lnTo>
                <a:cubicBezTo>
                  <a:pt x="23812" y="104477"/>
                  <a:pt x="26491" y="107156"/>
                  <a:pt x="29766" y="107156"/>
                </a:cubicBezTo>
                <a:lnTo>
                  <a:pt x="41672" y="107156"/>
                </a:lnTo>
                <a:cubicBezTo>
                  <a:pt x="44946" y="107156"/>
                  <a:pt x="47625" y="104477"/>
                  <a:pt x="47625" y="101203"/>
                </a:cubicBezTo>
                <a:lnTo>
                  <a:pt x="47625" y="89297"/>
                </a:lnTo>
                <a:cubicBezTo>
                  <a:pt x="47625" y="86023"/>
                  <a:pt x="44946" y="83344"/>
                  <a:pt x="41672" y="83344"/>
                </a:cubicBezTo>
                <a:lnTo>
                  <a:pt x="29766" y="83344"/>
                </a:lnTo>
                <a:cubicBezTo>
                  <a:pt x="26491" y="83344"/>
                  <a:pt x="23812" y="86023"/>
                  <a:pt x="23812" y="89297"/>
                </a:cubicBezTo>
                <a:close/>
                <a:moveTo>
                  <a:pt x="71438" y="89297"/>
                </a:moveTo>
                <a:lnTo>
                  <a:pt x="71438" y="101203"/>
                </a:lnTo>
                <a:cubicBezTo>
                  <a:pt x="71438" y="104477"/>
                  <a:pt x="74116" y="107156"/>
                  <a:pt x="77391" y="107156"/>
                </a:cubicBezTo>
                <a:lnTo>
                  <a:pt x="89297" y="107156"/>
                </a:lnTo>
                <a:cubicBezTo>
                  <a:pt x="92571" y="107156"/>
                  <a:pt x="95250" y="104477"/>
                  <a:pt x="95250" y="101203"/>
                </a:cubicBezTo>
                <a:lnTo>
                  <a:pt x="95250" y="89297"/>
                </a:lnTo>
                <a:cubicBezTo>
                  <a:pt x="95250" y="86023"/>
                  <a:pt x="92571" y="83344"/>
                  <a:pt x="89297" y="83344"/>
                </a:cubicBezTo>
                <a:lnTo>
                  <a:pt x="77391" y="83344"/>
                </a:lnTo>
                <a:cubicBezTo>
                  <a:pt x="74116" y="83344"/>
                  <a:pt x="71438" y="86023"/>
                  <a:pt x="71438" y="89297"/>
                </a:cubicBezTo>
                <a:close/>
                <a:moveTo>
                  <a:pt x="125016" y="83344"/>
                </a:moveTo>
                <a:cubicBezTo>
                  <a:pt x="121741" y="83344"/>
                  <a:pt x="119063" y="86023"/>
                  <a:pt x="119063" y="89297"/>
                </a:cubicBezTo>
                <a:lnTo>
                  <a:pt x="119063" y="101203"/>
                </a:lnTo>
                <a:cubicBezTo>
                  <a:pt x="119063" y="104477"/>
                  <a:pt x="121741" y="107156"/>
                  <a:pt x="125016" y="107156"/>
                </a:cubicBezTo>
                <a:lnTo>
                  <a:pt x="136922" y="107156"/>
                </a:lnTo>
                <a:cubicBezTo>
                  <a:pt x="140196" y="107156"/>
                  <a:pt x="142875" y="104477"/>
                  <a:pt x="142875" y="101203"/>
                </a:cubicBezTo>
                <a:lnTo>
                  <a:pt x="142875" y="89297"/>
                </a:lnTo>
                <a:cubicBezTo>
                  <a:pt x="142875" y="86023"/>
                  <a:pt x="140196" y="83344"/>
                  <a:pt x="136922" y="83344"/>
                </a:cubicBezTo>
                <a:lnTo>
                  <a:pt x="125016" y="83344"/>
                </a:lnTo>
                <a:close/>
                <a:moveTo>
                  <a:pt x="23812" y="136922"/>
                </a:move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41672" y="154781"/>
                </a:lnTo>
                <a:cubicBezTo>
                  <a:pt x="44946" y="154781"/>
                  <a:pt x="47625" y="152102"/>
                  <a:pt x="47625" y="148828"/>
                </a:cubicBezTo>
                <a:lnTo>
                  <a:pt x="47625" y="136922"/>
                </a:lnTo>
                <a:cubicBezTo>
                  <a:pt x="47625" y="133648"/>
                  <a:pt x="44946" y="130969"/>
                  <a:pt x="41672" y="130969"/>
                </a:cubicBezTo>
                <a:lnTo>
                  <a:pt x="29766" y="130969"/>
                </a:lnTo>
                <a:cubicBezTo>
                  <a:pt x="26491" y="130969"/>
                  <a:pt x="23812" y="133648"/>
                  <a:pt x="23812" y="136922"/>
                </a:cubicBezTo>
                <a:close/>
                <a:moveTo>
                  <a:pt x="77391" y="130969"/>
                </a:moveTo>
                <a:cubicBezTo>
                  <a:pt x="74116" y="130969"/>
                  <a:pt x="71438" y="133648"/>
                  <a:pt x="71438" y="136922"/>
                </a:cubicBezTo>
                <a:lnTo>
                  <a:pt x="71438" y="148828"/>
                </a:lnTo>
                <a:cubicBezTo>
                  <a:pt x="71438" y="152102"/>
                  <a:pt x="74116" y="154781"/>
                  <a:pt x="77391" y="154781"/>
                </a:cubicBezTo>
                <a:lnTo>
                  <a:pt x="89297" y="154781"/>
                </a:lnTo>
                <a:cubicBezTo>
                  <a:pt x="92571" y="154781"/>
                  <a:pt x="95250" y="152102"/>
                  <a:pt x="95250" y="148828"/>
                </a:cubicBezTo>
                <a:lnTo>
                  <a:pt x="95250" y="136922"/>
                </a:lnTo>
                <a:cubicBezTo>
                  <a:pt x="95250" y="133648"/>
                  <a:pt x="92571" y="130969"/>
                  <a:pt x="89297" y="130969"/>
                </a:cubicBezTo>
                <a:lnTo>
                  <a:pt x="77391" y="130969"/>
                </a:lnTo>
                <a:close/>
                <a:moveTo>
                  <a:pt x="119063" y="136922"/>
                </a:moveTo>
                <a:lnTo>
                  <a:pt x="119063" y="148828"/>
                </a:lnTo>
                <a:cubicBezTo>
                  <a:pt x="119063" y="152102"/>
                  <a:pt x="121741" y="154781"/>
                  <a:pt x="125016" y="154781"/>
                </a:cubicBezTo>
                <a:lnTo>
                  <a:pt x="136922" y="154781"/>
                </a:lnTo>
                <a:cubicBezTo>
                  <a:pt x="140196" y="154781"/>
                  <a:pt x="142875" y="152102"/>
                  <a:pt x="142875" y="148828"/>
                </a:cubicBezTo>
                <a:lnTo>
                  <a:pt x="142875" y="136922"/>
                </a:lnTo>
                <a:cubicBezTo>
                  <a:pt x="142875" y="133648"/>
                  <a:pt x="140196" y="130969"/>
                  <a:pt x="136922" y="130969"/>
                </a:cubicBezTo>
                <a:lnTo>
                  <a:pt x="125016" y="130969"/>
                </a:lnTo>
                <a:cubicBezTo>
                  <a:pt x="121741" y="130969"/>
                  <a:pt x="119063" y="133648"/>
                  <a:pt x="119063" y="136922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7" name="Text 45"/>
          <p:cNvSpPr/>
          <p:nvPr/>
        </p:nvSpPr>
        <p:spPr>
          <a:xfrm>
            <a:off x="6611938" y="3055938"/>
            <a:ext cx="5159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Development Timeline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10313" y="3540125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Days 1-3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266781" y="3440906"/>
            <a:ext cx="4405313" cy="388938"/>
          </a:xfrm>
          <a:custGeom>
            <a:avLst/>
            <a:gdLst/>
            <a:ahLst/>
            <a:cxnLst/>
            <a:rect l="l" t="t" r="r" b="b"/>
            <a:pathLst>
              <a:path w="4405313" h="388938">
                <a:moveTo>
                  <a:pt x="63502" y="0"/>
                </a:moveTo>
                <a:lnTo>
                  <a:pt x="4341811" y="0"/>
                </a:lnTo>
                <a:cubicBezTo>
                  <a:pt x="4376882" y="0"/>
                  <a:pt x="4405313" y="28431"/>
                  <a:pt x="4405313" y="63502"/>
                </a:cubicBezTo>
                <a:lnTo>
                  <a:pt x="4405313" y="325436"/>
                </a:lnTo>
                <a:cubicBezTo>
                  <a:pt x="4405313" y="360507"/>
                  <a:pt x="4376882" y="388938"/>
                  <a:pt x="4341811" y="388938"/>
                </a:cubicBezTo>
                <a:lnTo>
                  <a:pt x="63502" y="388938"/>
                </a:lnTo>
                <a:cubicBezTo>
                  <a:pt x="28431" y="388938"/>
                  <a:pt x="0" y="360507"/>
                  <a:pt x="0" y="325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0" name="Text 48"/>
          <p:cNvSpPr/>
          <p:nvPr/>
        </p:nvSpPr>
        <p:spPr>
          <a:xfrm>
            <a:off x="7366000" y="3540125"/>
            <a:ext cx="427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 &amp; core crypto implementation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10313" y="4032250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Days 4-6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266781" y="3933031"/>
            <a:ext cx="4405313" cy="388938"/>
          </a:xfrm>
          <a:custGeom>
            <a:avLst/>
            <a:gdLst/>
            <a:ahLst/>
            <a:cxnLst/>
            <a:rect l="l" t="t" r="r" b="b"/>
            <a:pathLst>
              <a:path w="4405313" h="388938">
                <a:moveTo>
                  <a:pt x="63502" y="0"/>
                </a:moveTo>
                <a:lnTo>
                  <a:pt x="4341811" y="0"/>
                </a:lnTo>
                <a:cubicBezTo>
                  <a:pt x="4376882" y="0"/>
                  <a:pt x="4405313" y="28431"/>
                  <a:pt x="4405313" y="63502"/>
                </a:cubicBezTo>
                <a:lnTo>
                  <a:pt x="4405313" y="325436"/>
                </a:lnTo>
                <a:cubicBezTo>
                  <a:pt x="4405313" y="360507"/>
                  <a:pt x="4376882" y="388938"/>
                  <a:pt x="4341811" y="388938"/>
                </a:cubicBezTo>
                <a:lnTo>
                  <a:pt x="63502" y="388938"/>
                </a:lnTo>
                <a:cubicBezTo>
                  <a:pt x="28431" y="388938"/>
                  <a:pt x="0" y="360507"/>
                  <a:pt x="0" y="325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3" name="Text 51"/>
          <p:cNvSpPr/>
          <p:nvPr/>
        </p:nvSpPr>
        <p:spPr>
          <a:xfrm>
            <a:off x="7366000" y="4032250"/>
            <a:ext cx="427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Offline Signer UI &amp; key management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10313" y="4524375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Days 7-8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266781" y="4425156"/>
            <a:ext cx="4405313" cy="388938"/>
          </a:xfrm>
          <a:custGeom>
            <a:avLst/>
            <a:gdLst/>
            <a:ahLst/>
            <a:cxnLst/>
            <a:rect l="l" t="t" r="r" b="b"/>
            <a:pathLst>
              <a:path w="4405313" h="388938">
                <a:moveTo>
                  <a:pt x="63502" y="0"/>
                </a:moveTo>
                <a:lnTo>
                  <a:pt x="4341811" y="0"/>
                </a:lnTo>
                <a:cubicBezTo>
                  <a:pt x="4376882" y="0"/>
                  <a:pt x="4405313" y="28431"/>
                  <a:pt x="4405313" y="63502"/>
                </a:cubicBezTo>
                <a:lnTo>
                  <a:pt x="4405313" y="325436"/>
                </a:lnTo>
                <a:cubicBezTo>
                  <a:pt x="4405313" y="360507"/>
                  <a:pt x="4376882" y="388938"/>
                  <a:pt x="4341811" y="388938"/>
                </a:cubicBezTo>
                <a:lnTo>
                  <a:pt x="63502" y="388938"/>
                </a:lnTo>
                <a:cubicBezTo>
                  <a:pt x="28431" y="388938"/>
                  <a:pt x="0" y="360507"/>
                  <a:pt x="0" y="325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6" name="Text 54"/>
          <p:cNvSpPr/>
          <p:nvPr/>
        </p:nvSpPr>
        <p:spPr>
          <a:xfrm>
            <a:off x="7366000" y="4524375"/>
            <a:ext cx="427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Transaction Creator application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310313" y="5016500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Days 9-10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266781" y="4917281"/>
            <a:ext cx="4405313" cy="388938"/>
          </a:xfrm>
          <a:custGeom>
            <a:avLst/>
            <a:gdLst/>
            <a:ahLst/>
            <a:cxnLst/>
            <a:rect l="l" t="t" r="r" b="b"/>
            <a:pathLst>
              <a:path w="4405313" h="388938">
                <a:moveTo>
                  <a:pt x="63502" y="0"/>
                </a:moveTo>
                <a:lnTo>
                  <a:pt x="4341811" y="0"/>
                </a:lnTo>
                <a:cubicBezTo>
                  <a:pt x="4376882" y="0"/>
                  <a:pt x="4405313" y="28431"/>
                  <a:pt x="4405313" y="63502"/>
                </a:cubicBezTo>
                <a:lnTo>
                  <a:pt x="4405313" y="325436"/>
                </a:lnTo>
                <a:cubicBezTo>
                  <a:pt x="4405313" y="360507"/>
                  <a:pt x="4376882" y="388938"/>
                  <a:pt x="4341811" y="388938"/>
                </a:cubicBezTo>
                <a:lnTo>
                  <a:pt x="63502" y="388938"/>
                </a:lnTo>
                <a:cubicBezTo>
                  <a:pt x="28431" y="388938"/>
                  <a:pt x="0" y="360507"/>
                  <a:pt x="0" y="325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9" name="Text 57"/>
          <p:cNvSpPr/>
          <p:nvPr/>
        </p:nvSpPr>
        <p:spPr>
          <a:xfrm>
            <a:off x="7366000" y="5016500"/>
            <a:ext cx="427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&amp; documentation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310313" y="5508625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 11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266781" y="5409406"/>
            <a:ext cx="4405313" cy="388938"/>
          </a:xfrm>
          <a:custGeom>
            <a:avLst/>
            <a:gdLst/>
            <a:ahLst/>
            <a:cxnLst/>
            <a:rect l="l" t="t" r="r" b="b"/>
            <a:pathLst>
              <a:path w="4405313" h="388938">
                <a:moveTo>
                  <a:pt x="63502" y="0"/>
                </a:moveTo>
                <a:lnTo>
                  <a:pt x="4341811" y="0"/>
                </a:lnTo>
                <a:cubicBezTo>
                  <a:pt x="4376882" y="0"/>
                  <a:pt x="4405313" y="28431"/>
                  <a:pt x="4405313" y="63502"/>
                </a:cubicBezTo>
                <a:lnTo>
                  <a:pt x="4405313" y="325436"/>
                </a:lnTo>
                <a:cubicBezTo>
                  <a:pt x="4405313" y="360507"/>
                  <a:pt x="4376882" y="388938"/>
                  <a:pt x="4341811" y="388938"/>
                </a:cubicBezTo>
                <a:lnTo>
                  <a:pt x="63502" y="388938"/>
                </a:lnTo>
                <a:cubicBezTo>
                  <a:pt x="28431" y="388938"/>
                  <a:pt x="0" y="360507"/>
                  <a:pt x="0" y="32543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2" name="Text 60"/>
          <p:cNvSpPr/>
          <p:nvPr/>
        </p:nvSpPr>
        <p:spPr>
          <a:xfrm>
            <a:off x="7366000" y="5508625"/>
            <a:ext cx="427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Polish, bug fixes &amp; submission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183313" y="6135688"/>
            <a:ext cx="5683250" cy="841375"/>
          </a:xfrm>
          <a:custGeom>
            <a:avLst/>
            <a:gdLst/>
            <a:ahLst/>
            <a:cxnLst/>
            <a:rect l="l" t="t" r="r" b="b"/>
            <a:pathLst>
              <a:path w="5683250" h="841375">
                <a:moveTo>
                  <a:pt x="63499" y="0"/>
                </a:moveTo>
                <a:lnTo>
                  <a:pt x="5619751" y="0"/>
                </a:lnTo>
                <a:cubicBezTo>
                  <a:pt x="5654821" y="0"/>
                  <a:pt x="5683250" y="28429"/>
                  <a:pt x="5683250" y="63499"/>
                </a:cubicBezTo>
                <a:lnTo>
                  <a:pt x="5683250" y="777876"/>
                </a:lnTo>
                <a:cubicBezTo>
                  <a:pt x="5683250" y="812946"/>
                  <a:pt x="5654821" y="841375"/>
                  <a:pt x="5619751" y="841375"/>
                </a:cubicBezTo>
                <a:lnTo>
                  <a:pt x="63499" y="841375"/>
                </a:lnTo>
                <a:cubicBezTo>
                  <a:pt x="28429" y="841375"/>
                  <a:pt x="0" y="812946"/>
                  <a:pt x="0" y="777876"/>
                </a:cubicBezTo>
                <a:lnTo>
                  <a:pt x="0" y="63499"/>
                </a:lnTo>
                <a:cubicBezTo>
                  <a:pt x="0" y="28429"/>
                  <a:pt x="28429" y="0"/>
                  <a:pt x="63499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4" name="Shape 62"/>
          <p:cNvSpPr/>
          <p:nvPr/>
        </p:nvSpPr>
        <p:spPr>
          <a:xfrm>
            <a:off x="6385719" y="64135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438" y="178594"/>
                </a:moveTo>
                <a:lnTo>
                  <a:pt x="13674" y="178594"/>
                </a:lnTo>
                <a:cubicBezTo>
                  <a:pt x="-223" y="178594"/>
                  <a:pt x="-8762" y="163469"/>
                  <a:pt x="-1619" y="151526"/>
                </a:cubicBezTo>
                <a:lnTo>
                  <a:pt x="27905" y="102301"/>
                </a:lnTo>
                <a:cubicBezTo>
                  <a:pt x="32761" y="94208"/>
                  <a:pt x="41467" y="89297"/>
                  <a:pt x="50899" y="89297"/>
                </a:cubicBezTo>
                <a:lnTo>
                  <a:pt x="103919" y="89297"/>
                </a:lnTo>
                <a:cubicBezTo>
                  <a:pt x="146391" y="17357"/>
                  <a:pt x="209736" y="13729"/>
                  <a:pt x="252096" y="19924"/>
                </a:cubicBezTo>
                <a:cubicBezTo>
                  <a:pt x="259240" y="20985"/>
                  <a:pt x="264821" y="26566"/>
                  <a:pt x="265826" y="33654"/>
                </a:cubicBezTo>
                <a:cubicBezTo>
                  <a:pt x="272021" y="76014"/>
                  <a:pt x="268393" y="139359"/>
                  <a:pt x="196453" y="181831"/>
                </a:cubicBezTo>
                <a:lnTo>
                  <a:pt x="196453" y="234851"/>
                </a:lnTo>
                <a:cubicBezTo>
                  <a:pt x="196453" y="244283"/>
                  <a:pt x="191542" y="252989"/>
                  <a:pt x="183449" y="257845"/>
                </a:cubicBezTo>
                <a:lnTo>
                  <a:pt x="134224" y="287369"/>
                </a:lnTo>
                <a:cubicBezTo>
                  <a:pt x="122337" y="294512"/>
                  <a:pt x="107156" y="285917"/>
                  <a:pt x="107156" y="272076"/>
                </a:cubicBezTo>
                <a:lnTo>
                  <a:pt x="107156" y="214313"/>
                </a:lnTo>
                <a:cubicBezTo>
                  <a:pt x="107156" y="194611"/>
                  <a:pt x="91139" y="178594"/>
                  <a:pt x="71438" y="178594"/>
                </a:cubicBezTo>
                <a:lnTo>
                  <a:pt x="71382" y="178594"/>
                </a:lnTo>
                <a:close/>
                <a:moveTo>
                  <a:pt x="223242" y="89297"/>
                </a:moveTo>
                <a:cubicBezTo>
                  <a:pt x="223242" y="74512"/>
                  <a:pt x="211238" y="62508"/>
                  <a:pt x="196453" y="62508"/>
                </a:cubicBezTo>
                <a:cubicBezTo>
                  <a:pt x="181668" y="62508"/>
                  <a:pt x="169664" y="74512"/>
                  <a:pt x="169664" y="89297"/>
                </a:cubicBezTo>
                <a:cubicBezTo>
                  <a:pt x="169664" y="104082"/>
                  <a:pt x="181668" y="116086"/>
                  <a:pt x="196453" y="116086"/>
                </a:cubicBezTo>
                <a:cubicBezTo>
                  <a:pt x="211238" y="116086"/>
                  <a:pt x="223242" y="104082"/>
                  <a:pt x="223242" y="8929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5" name="Text 63"/>
          <p:cNvSpPr/>
          <p:nvPr/>
        </p:nvSpPr>
        <p:spPr>
          <a:xfrm>
            <a:off x="6834188" y="6350000"/>
            <a:ext cx="3111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Production-Ready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834188" y="6572250"/>
            <a:ext cx="309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 just a hackathon project—ready for real-world use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0826130" y="6302375"/>
            <a:ext cx="873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en-US" sz="22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0905505" y="6619875"/>
            <a:ext cx="79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0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Functional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DEMONSTRATION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Workflow: done in 3 Minutes or when you ready to sign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381125"/>
            <a:ext cx="2724150" cy="2914650"/>
          </a:xfrm>
          <a:custGeom>
            <a:avLst/>
            <a:gdLst/>
            <a:ahLst/>
            <a:cxnLst/>
            <a:rect l="l" t="t" r="r" b="b"/>
            <a:pathLst>
              <a:path w="2724150" h="2914650">
                <a:moveTo>
                  <a:pt x="76194" y="0"/>
                </a:moveTo>
                <a:lnTo>
                  <a:pt x="2647956" y="0"/>
                </a:lnTo>
                <a:cubicBezTo>
                  <a:pt x="2690037" y="0"/>
                  <a:pt x="2724150" y="34113"/>
                  <a:pt x="2724150" y="76194"/>
                </a:cubicBezTo>
                <a:lnTo>
                  <a:pt x="2724150" y="2838456"/>
                </a:lnTo>
                <a:cubicBezTo>
                  <a:pt x="2724150" y="2880537"/>
                  <a:pt x="2690037" y="2914650"/>
                  <a:pt x="2647956" y="2914650"/>
                </a:cubicBezTo>
                <a:lnTo>
                  <a:pt x="76194" y="2914650"/>
                </a:lnTo>
                <a:cubicBezTo>
                  <a:pt x="34113" y="2914650"/>
                  <a:pt x="0" y="2880537"/>
                  <a:pt x="0" y="283845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600075" y="1590675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7175" y="0"/>
                </a:moveTo>
                <a:lnTo>
                  <a:pt x="257175" y="0"/>
                </a:lnTo>
                <a:cubicBezTo>
                  <a:pt x="399114" y="0"/>
                  <a:pt x="514350" y="115236"/>
                  <a:pt x="514350" y="257175"/>
                </a:cubicBezTo>
                <a:lnTo>
                  <a:pt x="514350" y="257175"/>
                </a:lnTo>
                <a:cubicBezTo>
                  <a:pt x="514350" y="399114"/>
                  <a:pt x="399114" y="514350"/>
                  <a:pt x="25717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" name="Text 4"/>
          <p:cNvSpPr/>
          <p:nvPr/>
        </p:nvSpPr>
        <p:spPr>
          <a:xfrm>
            <a:off x="533400" y="1581150"/>
            <a:ext cx="609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38250" y="1600200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Keypair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38250" y="186690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 seconds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5788" y="23241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Text 8"/>
          <p:cNvSpPr/>
          <p:nvPr/>
        </p:nvSpPr>
        <p:spPr>
          <a:xfrm>
            <a:off x="770930" y="2266950"/>
            <a:ext cx="2219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Offline Signer on air-gapped machine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4838" y="28575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2" name="Text 10"/>
          <p:cNvSpPr/>
          <p:nvPr/>
        </p:nvSpPr>
        <p:spPr>
          <a:xfrm>
            <a:off x="809625" y="2800350"/>
            <a:ext cx="2095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"Generate New Keypair"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4838" y="31623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4" name="Text 12"/>
          <p:cNvSpPr/>
          <p:nvPr/>
        </p:nvSpPr>
        <p:spPr>
          <a:xfrm>
            <a:off x="809625" y="3105150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Set strong password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0075" y="34671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6" name="Text 14"/>
          <p:cNvSpPr/>
          <p:nvPr/>
        </p:nvSpPr>
        <p:spPr>
          <a:xfrm>
            <a:off x="801737" y="3409950"/>
            <a:ext cx="2190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Encrypted keypair created locally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86125" y="1381125"/>
            <a:ext cx="2724150" cy="2914650"/>
          </a:xfrm>
          <a:custGeom>
            <a:avLst/>
            <a:gdLst/>
            <a:ahLst/>
            <a:cxnLst/>
            <a:rect l="l" t="t" r="r" b="b"/>
            <a:pathLst>
              <a:path w="2724150" h="2914650">
                <a:moveTo>
                  <a:pt x="76194" y="0"/>
                </a:moveTo>
                <a:lnTo>
                  <a:pt x="2647956" y="0"/>
                </a:lnTo>
                <a:cubicBezTo>
                  <a:pt x="2690037" y="0"/>
                  <a:pt x="2724150" y="34113"/>
                  <a:pt x="2724150" y="76194"/>
                </a:cubicBezTo>
                <a:lnTo>
                  <a:pt x="2724150" y="2838456"/>
                </a:lnTo>
                <a:cubicBezTo>
                  <a:pt x="2724150" y="2880537"/>
                  <a:pt x="2690037" y="2914650"/>
                  <a:pt x="2647956" y="2914650"/>
                </a:cubicBezTo>
                <a:lnTo>
                  <a:pt x="76194" y="2914650"/>
                </a:lnTo>
                <a:cubicBezTo>
                  <a:pt x="34113" y="2914650"/>
                  <a:pt x="0" y="2880537"/>
                  <a:pt x="0" y="283845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8" name="Shape 16"/>
          <p:cNvSpPr/>
          <p:nvPr/>
        </p:nvSpPr>
        <p:spPr>
          <a:xfrm>
            <a:off x="3495675" y="1704975"/>
            <a:ext cx="504825" cy="514350"/>
          </a:xfrm>
          <a:custGeom>
            <a:avLst/>
            <a:gdLst/>
            <a:ahLst/>
            <a:cxnLst/>
            <a:rect l="l" t="t" r="r" b="b"/>
            <a:pathLst>
              <a:path w="504825" h="514350">
                <a:moveTo>
                  <a:pt x="252413" y="0"/>
                </a:moveTo>
                <a:lnTo>
                  <a:pt x="252413" y="0"/>
                </a:lnTo>
                <a:cubicBezTo>
                  <a:pt x="391723" y="0"/>
                  <a:pt x="504825" y="113102"/>
                  <a:pt x="504825" y="252413"/>
                </a:cubicBezTo>
                <a:lnTo>
                  <a:pt x="504825" y="261937"/>
                </a:lnTo>
                <a:cubicBezTo>
                  <a:pt x="504825" y="401248"/>
                  <a:pt x="391723" y="514350"/>
                  <a:pt x="252413" y="514350"/>
                </a:cubicBezTo>
                <a:lnTo>
                  <a:pt x="252413" y="514350"/>
                </a:lnTo>
                <a:cubicBezTo>
                  <a:pt x="113102" y="514350"/>
                  <a:pt x="0" y="401248"/>
                  <a:pt x="0" y="261938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9" name="Text 17"/>
          <p:cNvSpPr/>
          <p:nvPr/>
        </p:nvSpPr>
        <p:spPr>
          <a:xfrm>
            <a:off x="3429000" y="1695450"/>
            <a:ext cx="6000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22837" y="1581150"/>
            <a:ext cx="17811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Transaction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122837" y="2114550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 seconds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495675" y="2552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3" name="Text 21"/>
          <p:cNvSpPr/>
          <p:nvPr/>
        </p:nvSpPr>
        <p:spPr>
          <a:xfrm>
            <a:off x="3698825" y="2495550"/>
            <a:ext cx="2190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Transaction Creator online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500438" y="30861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5" name="Text 23"/>
          <p:cNvSpPr/>
          <p:nvPr/>
        </p:nvSpPr>
        <p:spPr>
          <a:xfrm>
            <a:off x="3705225" y="3028950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recipient and amount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495675" y="33909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7" name="Text 25"/>
          <p:cNvSpPr/>
          <p:nvPr/>
        </p:nvSpPr>
        <p:spPr>
          <a:xfrm>
            <a:off x="3700314" y="3333750"/>
            <a:ext cx="2190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 network (mainnet/devnet)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500438" y="39243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9" name="Text 27"/>
          <p:cNvSpPr/>
          <p:nvPr/>
        </p:nvSpPr>
        <p:spPr>
          <a:xfrm>
            <a:off x="3705225" y="3867150"/>
            <a:ext cx="2105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 unsigned-tx.json to USB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81725" y="1381125"/>
            <a:ext cx="2724150" cy="2914650"/>
          </a:xfrm>
          <a:custGeom>
            <a:avLst/>
            <a:gdLst/>
            <a:ahLst/>
            <a:cxnLst/>
            <a:rect l="l" t="t" r="r" b="b"/>
            <a:pathLst>
              <a:path w="2724150" h="2914650">
                <a:moveTo>
                  <a:pt x="76194" y="0"/>
                </a:moveTo>
                <a:lnTo>
                  <a:pt x="2647956" y="0"/>
                </a:lnTo>
                <a:cubicBezTo>
                  <a:pt x="2690037" y="0"/>
                  <a:pt x="2724150" y="34113"/>
                  <a:pt x="2724150" y="76194"/>
                </a:cubicBezTo>
                <a:lnTo>
                  <a:pt x="2724150" y="2838456"/>
                </a:lnTo>
                <a:cubicBezTo>
                  <a:pt x="2724150" y="2880537"/>
                  <a:pt x="2690037" y="2914650"/>
                  <a:pt x="2647956" y="2914650"/>
                </a:cubicBezTo>
                <a:lnTo>
                  <a:pt x="76194" y="2914650"/>
                </a:lnTo>
                <a:cubicBezTo>
                  <a:pt x="34113" y="2914650"/>
                  <a:pt x="0" y="2880537"/>
                  <a:pt x="0" y="283845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1" name="Shape 29"/>
          <p:cNvSpPr/>
          <p:nvPr/>
        </p:nvSpPr>
        <p:spPr>
          <a:xfrm>
            <a:off x="6391275" y="1590675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7175" y="0"/>
                </a:moveTo>
                <a:lnTo>
                  <a:pt x="257175" y="0"/>
                </a:lnTo>
                <a:cubicBezTo>
                  <a:pt x="399114" y="0"/>
                  <a:pt x="514350" y="115236"/>
                  <a:pt x="514350" y="257175"/>
                </a:cubicBezTo>
                <a:lnTo>
                  <a:pt x="514350" y="257175"/>
                </a:lnTo>
                <a:cubicBezTo>
                  <a:pt x="514350" y="399114"/>
                  <a:pt x="399114" y="514350"/>
                  <a:pt x="25717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2" name="Text 30"/>
          <p:cNvSpPr/>
          <p:nvPr/>
        </p:nvSpPr>
        <p:spPr>
          <a:xfrm>
            <a:off x="6324600" y="1581150"/>
            <a:ext cx="609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29450" y="1600200"/>
            <a:ext cx="116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 Offline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29450" y="1866900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 seconds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96038" y="23241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6" name="Text 34"/>
          <p:cNvSpPr/>
          <p:nvPr/>
        </p:nvSpPr>
        <p:spPr>
          <a:xfrm>
            <a:off x="6600825" y="2266950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Insert USB into offline machine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96038" y="26289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8" name="Text 36"/>
          <p:cNvSpPr/>
          <p:nvPr/>
        </p:nvSpPr>
        <p:spPr>
          <a:xfrm>
            <a:off x="6600825" y="2571750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Upload unsigned-tx.json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96038" y="2933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0" name="Text 38"/>
          <p:cNvSpPr/>
          <p:nvPr/>
        </p:nvSpPr>
        <p:spPr>
          <a:xfrm>
            <a:off x="6600825" y="2876550"/>
            <a:ext cx="1847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Review transaction details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96038" y="32385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2" name="Text 40"/>
          <p:cNvSpPr/>
          <p:nvPr/>
        </p:nvSpPr>
        <p:spPr>
          <a:xfrm>
            <a:off x="6600825" y="318135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password and approve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96038" y="35433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4" name="Text 42"/>
          <p:cNvSpPr/>
          <p:nvPr/>
        </p:nvSpPr>
        <p:spPr>
          <a:xfrm>
            <a:off x="6600825" y="3486150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 signed-tx.json to USB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077325" y="1381125"/>
            <a:ext cx="2724150" cy="2914650"/>
          </a:xfrm>
          <a:custGeom>
            <a:avLst/>
            <a:gdLst/>
            <a:ahLst/>
            <a:cxnLst/>
            <a:rect l="l" t="t" r="r" b="b"/>
            <a:pathLst>
              <a:path w="2724150" h="2914650">
                <a:moveTo>
                  <a:pt x="76194" y="0"/>
                </a:moveTo>
                <a:lnTo>
                  <a:pt x="2647956" y="0"/>
                </a:lnTo>
                <a:cubicBezTo>
                  <a:pt x="2690037" y="0"/>
                  <a:pt x="2724150" y="34113"/>
                  <a:pt x="2724150" y="76194"/>
                </a:cubicBezTo>
                <a:lnTo>
                  <a:pt x="2724150" y="2838456"/>
                </a:lnTo>
                <a:cubicBezTo>
                  <a:pt x="2724150" y="2880537"/>
                  <a:pt x="2690037" y="2914650"/>
                  <a:pt x="2647956" y="2914650"/>
                </a:cubicBezTo>
                <a:lnTo>
                  <a:pt x="76194" y="2914650"/>
                </a:lnTo>
                <a:cubicBezTo>
                  <a:pt x="34113" y="2914650"/>
                  <a:pt x="0" y="2880537"/>
                  <a:pt x="0" y="283845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6" name="Shape 44"/>
          <p:cNvSpPr/>
          <p:nvPr/>
        </p:nvSpPr>
        <p:spPr>
          <a:xfrm>
            <a:off x="9286875" y="1590675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7175" y="0"/>
                </a:moveTo>
                <a:lnTo>
                  <a:pt x="257175" y="0"/>
                </a:lnTo>
                <a:cubicBezTo>
                  <a:pt x="399114" y="0"/>
                  <a:pt x="514350" y="115236"/>
                  <a:pt x="514350" y="257175"/>
                </a:cubicBezTo>
                <a:lnTo>
                  <a:pt x="514350" y="257175"/>
                </a:lnTo>
                <a:cubicBezTo>
                  <a:pt x="514350" y="399114"/>
                  <a:pt x="399114" y="514350"/>
                  <a:pt x="25717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7" name="Text 45"/>
          <p:cNvSpPr/>
          <p:nvPr/>
        </p:nvSpPr>
        <p:spPr>
          <a:xfrm>
            <a:off x="9220200" y="1581150"/>
            <a:ext cx="609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925050" y="160020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Broadcast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925050" y="1866900"/>
            <a:ext cx="100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 seconds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291638" y="23241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1" name="Text 49"/>
          <p:cNvSpPr/>
          <p:nvPr/>
        </p:nvSpPr>
        <p:spPr>
          <a:xfrm>
            <a:off x="9496425" y="2266950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USB to online machine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291638" y="26289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3" name="Text 51"/>
          <p:cNvSpPr/>
          <p:nvPr/>
        </p:nvSpPr>
        <p:spPr>
          <a:xfrm>
            <a:off x="9496425" y="2571750"/>
            <a:ext cx="1838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Transaction Creator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291638" y="29337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5" name="Text 53"/>
          <p:cNvSpPr/>
          <p:nvPr/>
        </p:nvSpPr>
        <p:spPr>
          <a:xfrm>
            <a:off x="9496425" y="2876550"/>
            <a:ext cx="1543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Upload signed-tx.json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291638" y="32385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7" name="Text 55"/>
          <p:cNvSpPr/>
          <p:nvPr/>
        </p:nvSpPr>
        <p:spPr>
          <a:xfrm>
            <a:off x="9496425" y="3181350"/>
            <a:ext cx="1809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Submit to Solana network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9291638" y="35433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9" name="Text 57"/>
          <p:cNvSpPr/>
          <p:nvPr/>
        </p:nvSpPr>
        <p:spPr>
          <a:xfrm>
            <a:off x="9496425" y="348615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 on Solana explorer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390525" y="4505325"/>
            <a:ext cx="3667125" cy="1047750"/>
          </a:xfrm>
          <a:custGeom>
            <a:avLst/>
            <a:gdLst/>
            <a:ahLst/>
            <a:cxnLst/>
            <a:rect l="l" t="t" r="r" b="b"/>
            <a:pathLst>
              <a:path w="3667125" h="1047750">
                <a:moveTo>
                  <a:pt x="76203" y="0"/>
                </a:moveTo>
                <a:lnTo>
                  <a:pt x="3590922" y="0"/>
                </a:lnTo>
                <a:cubicBezTo>
                  <a:pt x="3632980" y="0"/>
                  <a:pt x="3667125" y="34145"/>
                  <a:pt x="3667125" y="76203"/>
                </a:cubicBezTo>
                <a:lnTo>
                  <a:pt x="3667125" y="971547"/>
                </a:lnTo>
                <a:cubicBezTo>
                  <a:pt x="3667125" y="1013605"/>
                  <a:pt x="3632980" y="1047750"/>
                  <a:pt x="3590922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C950">
                  <a:alpha val="20000"/>
                </a:srgbClr>
              </a:gs>
              <a:gs pos="100000">
                <a:srgbClr val="0D542B">
                  <a:alpha val="10000"/>
                </a:srgbClr>
              </a:gs>
            </a:gsLst>
            <a:lin ang="2700000" scaled="1"/>
          </a:gradFill>
          <a:ln w="25400">
            <a:solidFill>
              <a:srgbClr val="00C950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1" name="Shape 59"/>
          <p:cNvSpPr/>
          <p:nvPr/>
        </p:nvSpPr>
        <p:spPr>
          <a:xfrm>
            <a:off x="1250677" y="48577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cubicBezTo>
                  <a:pt x="266076" y="0"/>
                  <a:pt x="342900" y="76824"/>
                  <a:pt x="342900" y="171450"/>
                </a:cubicBezTo>
                <a:cubicBezTo>
                  <a:pt x="342900" y="266076"/>
                  <a:pt x="266076" y="342900"/>
                  <a:pt x="171450" y="342900"/>
                </a:cubicBezTo>
                <a:cubicBezTo>
                  <a:pt x="76824" y="342900"/>
                  <a:pt x="0" y="266076"/>
                  <a:pt x="0" y="171450"/>
                </a:cubicBezTo>
                <a:cubicBezTo>
                  <a:pt x="0" y="76824"/>
                  <a:pt x="76824" y="0"/>
                  <a:pt x="171450" y="0"/>
                </a:cubicBezTo>
                <a:close/>
                <a:moveTo>
                  <a:pt x="155377" y="80367"/>
                </a:moveTo>
                <a:lnTo>
                  <a:pt x="155377" y="171450"/>
                </a:lnTo>
                <a:cubicBezTo>
                  <a:pt x="155377" y="176808"/>
                  <a:pt x="158055" y="181831"/>
                  <a:pt x="162543" y="184845"/>
                </a:cubicBezTo>
                <a:lnTo>
                  <a:pt x="226836" y="227707"/>
                </a:lnTo>
                <a:cubicBezTo>
                  <a:pt x="234203" y="232663"/>
                  <a:pt x="244182" y="230654"/>
                  <a:pt x="249138" y="223220"/>
                </a:cubicBezTo>
                <a:cubicBezTo>
                  <a:pt x="254094" y="215786"/>
                  <a:pt x="252085" y="205874"/>
                  <a:pt x="244651" y="200918"/>
                </a:cubicBezTo>
                <a:lnTo>
                  <a:pt x="187523" y="162878"/>
                </a:lnTo>
                <a:lnTo>
                  <a:pt x="187523" y="80367"/>
                </a:lnTo>
                <a:cubicBezTo>
                  <a:pt x="187523" y="71460"/>
                  <a:pt x="180357" y="64294"/>
                  <a:pt x="171450" y="64294"/>
                </a:cubicBezTo>
                <a:cubicBezTo>
                  <a:pt x="162543" y="64294"/>
                  <a:pt x="155377" y="71460"/>
                  <a:pt x="155377" y="80367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2" name="Text 60"/>
          <p:cNvSpPr/>
          <p:nvPr/>
        </p:nvSpPr>
        <p:spPr>
          <a:xfrm>
            <a:off x="1788840" y="4705350"/>
            <a:ext cx="1619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 3 min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788840" y="5086350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workflow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4264000" y="4505325"/>
            <a:ext cx="3667125" cy="1047750"/>
          </a:xfrm>
          <a:custGeom>
            <a:avLst/>
            <a:gdLst/>
            <a:ahLst/>
            <a:cxnLst/>
            <a:rect l="l" t="t" r="r" b="b"/>
            <a:pathLst>
              <a:path w="3667125" h="1047750">
                <a:moveTo>
                  <a:pt x="76203" y="0"/>
                </a:moveTo>
                <a:lnTo>
                  <a:pt x="3590922" y="0"/>
                </a:lnTo>
                <a:cubicBezTo>
                  <a:pt x="3632980" y="0"/>
                  <a:pt x="3667125" y="34145"/>
                  <a:pt x="3667125" y="76203"/>
                </a:cubicBezTo>
                <a:lnTo>
                  <a:pt x="3667125" y="971547"/>
                </a:lnTo>
                <a:cubicBezTo>
                  <a:pt x="3667125" y="1013605"/>
                  <a:pt x="3632980" y="1047750"/>
                  <a:pt x="3590922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5" name="Shape 63"/>
          <p:cNvSpPr/>
          <p:nvPr/>
        </p:nvSpPr>
        <p:spPr>
          <a:xfrm>
            <a:off x="5305053" y="48577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0"/>
                </a:moveTo>
                <a:cubicBezTo>
                  <a:pt x="174531" y="0"/>
                  <a:pt x="177611" y="670"/>
                  <a:pt x="180424" y="1942"/>
                </a:cubicBezTo>
                <a:lnTo>
                  <a:pt x="306601" y="55453"/>
                </a:lnTo>
                <a:cubicBezTo>
                  <a:pt x="321335" y="61682"/>
                  <a:pt x="332318" y="76215"/>
                  <a:pt x="332251" y="93762"/>
                </a:cubicBezTo>
                <a:cubicBezTo>
                  <a:pt x="331916" y="160199"/>
                  <a:pt x="304592" y="281754"/>
                  <a:pt x="189198" y="337006"/>
                </a:cubicBezTo>
                <a:cubicBezTo>
                  <a:pt x="178013" y="342364"/>
                  <a:pt x="165021" y="342364"/>
                  <a:pt x="153836" y="337006"/>
                </a:cubicBezTo>
                <a:cubicBezTo>
                  <a:pt x="38375" y="281754"/>
                  <a:pt x="11117" y="160199"/>
                  <a:pt x="10783" y="93762"/>
                </a:cubicBezTo>
                <a:cubicBezTo>
                  <a:pt x="10716" y="76215"/>
                  <a:pt x="21699" y="61682"/>
                  <a:pt x="36433" y="55453"/>
                </a:cubicBezTo>
                <a:lnTo>
                  <a:pt x="162543" y="1942"/>
                </a:lnTo>
                <a:cubicBezTo>
                  <a:pt x="165355" y="670"/>
                  <a:pt x="168369" y="0"/>
                  <a:pt x="171450" y="0"/>
                </a:cubicBezTo>
                <a:close/>
                <a:moveTo>
                  <a:pt x="171450" y="44738"/>
                </a:moveTo>
                <a:lnTo>
                  <a:pt x="171450" y="297961"/>
                </a:lnTo>
                <a:cubicBezTo>
                  <a:pt x="263872" y="253224"/>
                  <a:pt x="288719" y="154104"/>
                  <a:pt x="289322" y="94766"/>
                </a:cubicBezTo>
                <a:lnTo>
                  <a:pt x="171450" y="44805"/>
                </a:lnTo>
                <a:lnTo>
                  <a:pt x="171450" y="44805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6" name="Text 64"/>
          <p:cNvSpPr/>
          <p:nvPr/>
        </p:nvSpPr>
        <p:spPr>
          <a:xfrm>
            <a:off x="5843215" y="4705350"/>
            <a:ext cx="125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5843215" y="5086350"/>
            <a:ext cx="117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Offline signing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137475" y="4505325"/>
            <a:ext cx="3667125" cy="1047750"/>
          </a:xfrm>
          <a:custGeom>
            <a:avLst/>
            <a:gdLst/>
            <a:ahLst/>
            <a:cxnLst/>
            <a:rect l="l" t="t" r="r" b="b"/>
            <a:pathLst>
              <a:path w="3667125" h="1047750">
                <a:moveTo>
                  <a:pt x="76203" y="0"/>
                </a:moveTo>
                <a:lnTo>
                  <a:pt x="3590922" y="0"/>
                </a:lnTo>
                <a:cubicBezTo>
                  <a:pt x="3632980" y="0"/>
                  <a:pt x="3667125" y="34145"/>
                  <a:pt x="3667125" y="76203"/>
                </a:cubicBezTo>
                <a:lnTo>
                  <a:pt x="3667125" y="971547"/>
                </a:lnTo>
                <a:cubicBezTo>
                  <a:pt x="3667125" y="1013605"/>
                  <a:pt x="3632980" y="1047750"/>
                  <a:pt x="3590922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gradFill flip="none" rotWithShape="1">
            <a:gsLst>
              <a:gs pos="0">
                <a:srgbClr val="2B7FFF">
                  <a:alpha val="20000"/>
                </a:srgbClr>
              </a:gs>
              <a:gs pos="100000">
                <a:srgbClr val="1C398E">
                  <a:alpha val="10000"/>
                </a:srgbClr>
              </a:gs>
            </a:gsLst>
            <a:lin ang="2700000" scaled="1"/>
          </a:gradFill>
          <a:ln w="25400">
            <a:solidFill>
              <a:srgbClr val="2B7FFF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9" name="Shape 67"/>
          <p:cNvSpPr/>
          <p:nvPr/>
        </p:nvSpPr>
        <p:spPr>
          <a:xfrm>
            <a:off x="8878342" y="4857750"/>
            <a:ext cx="428625" cy="342900"/>
          </a:xfrm>
          <a:custGeom>
            <a:avLst/>
            <a:gdLst/>
            <a:ahLst/>
            <a:cxnLst/>
            <a:rect l="l" t="t" r="r" b="b"/>
            <a:pathLst>
              <a:path w="428625" h="342900">
                <a:moveTo>
                  <a:pt x="91083" y="85725"/>
                </a:moveTo>
                <a:cubicBezTo>
                  <a:pt x="91083" y="41369"/>
                  <a:pt x="127094" y="5358"/>
                  <a:pt x="171450" y="5358"/>
                </a:cubicBezTo>
                <a:cubicBezTo>
                  <a:pt x="215806" y="5358"/>
                  <a:pt x="251817" y="41369"/>
                  <a:pt x="251817" y="85725"/>
                </a:cubicBezTo>
                <a:cubicBezTo>
                  <a:pt x="251817" y="130081"/>
                  <a:pt x="215806" y="166092"/>
                  <a:pt x="171450" y="166092"/>
                </a:cubicBezTo>
                <a:cubicBezTo>
                  <a:pt x="127094" y="166092"/>
                  <a:pt x="91083" y="130081"/>
                  <a:pt x="91083" y="85725"/>
                </a:cubicBezTo>
                <a:close/>
                <a:moveTo>
                  <a:pt x="32147" y="323009"/>
                </a:moveTo>
                <a:cubicBezTo>
                  <a:pt x="32147" y="257041"/>
                  <a:pt x="85591" y="203597"/>
                  <a:pt x="151559" y="203597"/>
                </a:cubicBezTo>
                <a:lnTo>
                  <a:pt x="191341" y="203597"/>
                </a:lnTo>
                <a:cubicBezTo>
                  <a:pt x="257309" y="203597"/>
                  <a:pt x="310753" y="257041"/>
                  <a:pt x="310753" y="323009"/>
                </a:cubicBezTo>
                <a:cubicBezTo>
                  <a:pt x="310753" y="333993"/>
                  <a:pt x="301846" y="342900"/>
                  <a:pt x="290862" y="342900"/>
                </a:cubicBezTo>
                <a:lnTo>
                  <a:pt x="52038" y="342900"/>
                </a:lnTo>
                <a:cubicBezTo>
                  <a:pt x="41054" y="342900"/>
                  <a:pt x="32147" y="333993"/>
                  <a:pt x="32147" y="323009"/>
                </a:cubicBezTo>
                <a:close/>
                <a:moveTo>
                  <a:pt x="410141" y="88873"/>
                </a:moveTo>
                <a:lnTo>
                  <a:pt x="356562" y="174598"/>
                </a:lnTo>
                <a:cubicBezTo>
                  <a:pt x="353750" y="179085"/>
                  <a:pt x="348928" y="181898"/>
                  <a:pt x="343637" y="182166"/>
                </a:cubicBezTo>
                <a:cubicBezTo>
                  <a:pt x="338346" y="182434"/>
                  <a:pt x="333256" y="180023"/>
                  <a:pt x="330108" y="175736"/>
                </a:cubicBezTo>
                <a:lnTo>
                  <a:pt x="297961" y="132874"/>
                </a:lnTo>
                <a:cubicBezTo>
                  <a:pt x="292604" y="125775"/>
                  <a:pt x="294077" y="115729"/>
                  <a:pt x="301176" y="110371"/>
                </a:cubicBezTo>
                <a:cubicBezTo>
                  <a:pt x="308275" y="105013"/>
                  <a:pt x="318321" y="106487"/>
                  <a:pt x="323679" y="113586"/>
                </a:cubicBezTo>
                <a:lnTo>
                  <a:pt x="341761" y="137696"/>
                </a:lnTo>
                <a:lnTo>
                  <a:pt x="382883" y="71862"/>
                </a:lnTo>
                <a:cubicBezTo>
                  <a:pt x="387571" y="64361"/>
                  <a:pt x="397483" y="62017"/>
                  <a:pt x="405051" y="66772"/>
                </a:cubicBezTo>
                <a:cubicBezTo>
                  <a:pt x="412619" y="71527"/>
                  <a:pt x="414896" y="81372"/>
                  <a:pt x="410141" y="88940"/>
                </a:cubicBezTo>
                <a:close/>
              </a:path>
            </a:pathLst>
          </a:custGeom>
          <a:solidFill>
            <a:srgbClr val="51A2FF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0" name="Text 68"/>
          <p:cNvSpPr/>
          <p:nvPr/>
        </p:nvSpPr>
        <p:spPr>
          <a:xfrm>
            <a:off x="9459367" y="4705350"/>
            <a:ext cx="1771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51A2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9459367" y="508635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knowledge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1265" y="321265"/>
            <a:ext cx="11613723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b="1" kern="0" spc="5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GRATITUDE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1265" y="578277"/>
            <a:ext cx="11742229" cy="385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36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Acknowledgments: Built With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5281" y="1160569"/>
            <a:ext cx="2200664" cy="1742862"/>
          </a:xfrm>
          <a:custGeom>
            <a:avLst/>
            <a:gdLst/>
            <a:ahLst/>
            <a:cxnLst/>
            <a:rect l="l" t="t" r="r" b="b"/>
            <a:pathLst>
              <a:path w="2200664" h="1742862">
                <a:moveTo>
                  <a:pt x="64259" y="0"/>
                </a:moveTo>
                <a:lnTo>
                  <a:pt x="2136405" y="0"/>
                </a:lnTo>
                <a:cubicBezTo>
                  <a:pt x="2171894" y="0"/>
                  <a:pt x="2200664" y="28770"/>
                  <a:pt x="2200664" y="64259"/>
                </a:cubicBezTo>
                <a:lnTo>
                  <a:pt x="2200664" y="1678602"/>
                </a:lnTo>
                <a:cubicBezTo>
                  <a:pt x="2200664" y="1714092"/>
                  <a:pt x="2171894" y="1742862"/>
                  <a:pt x="2136405" y="1742862"/>
                </a:cubicBezTo>
                <a:lnTo>
                  <a:pt x="64259" y="1742862"/>
                </a:lnTo>
                <a:cubicBezTo>
                  <a:pt x="28770" y="1742862"/>
                  <a:pt x="0" y="1714092"/>
                  <a:pt x="0" y="1678602"/>
                </a:cubicBezTo>
                <a:lnTo>
                  <a:pt x="0" y="64259"/>
                </a:lnTo>
                <a:cubicBezTo>
                  <a:pt x="0" y="28770"/>
                  <a:pt x="28770" y="0"/>
                  <a:pt x="64259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1167973" y="1325217"/>
            <a:ext cx="514024" cy="514024"/>
          </a:xfrm>
          <a:custGeom>
            <a:avLst/>
            <a:gdLst/>
            <a:ahLst/>
            <a:cxnLst/>
            <a:rect l="l" t="t" r="r" b="b"/>
            <a:pathLst>
              <a:path w="514024" h="514024">
                <a:moveTo>
                  <a:pt x="257012" y="0"/>
                </a:moveTo>
                <a:lnTo>
                  <a:pt x="257012" y="0"/>
                </a:lnTo>
                <a:cubicBezTo>
                  <a:pt x="398956" y="0"/>
                  <a:pt x="514024" y="115068"/>
                  <a:pt x="514024" y="257012"/>
                </a:cubicBezTo>
                <a:lnTo>
                  <a:pt x="514024" y="257012"/>
                </a:lnTo>
                <a:cubicBezTo>
                  <a:pt x="514024" y="398956"/>
                  <a:pt x="398956" y="514024"/>
                  <a:pt x="257012" y="514024"/>
                </a:cubicBezTo>
                <a:lnTo>
                  <a:pt x="257012" y="514024"/>
                </a:lnTo>
                <a:cubicBezTo>
                  <a:pt x="115068" y="514024"/>
                  <a:pt x="0" y="398956"/>
                  <a:pt x="0" y="257012"/>
                </a:cubicBezTo>
                <a:lnTo>
                  <a:pt x="0" y="257012"/>
                </a:lnTo>
                <a:cubicBezTo>
                  <a:pt x="0" y="115068"/>
                  <a:pt x="115068" y="0"/>
                  <a:pt x="25701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1291459" y="1461755"/>
            <a:ext cx="271067" cy="240949"/>
          </a:xfrm>
          <a:custGeom>
            <a:avLst/>
            <a:gdLst/>
            <a:ahLst/>
            <a:cxnLst/>
            <a:rect l="l" t="t" r="r" b="b"/>
            <a:pathLst>
              <a:path w="271067" h="240949">
                <a:moveTo>
                  <a:pt x="105462" y="45696"/>
                </a:moveTo>
                <a:lnTo>
                  <a:pt x="105462" y="69037"/>
                </a:lnTo>
                <a:lnTo>
                  <a:pt x="105697" y="69273"/>
                </a:lnTo>
                <a:cubicBezTo>
                  <a:pt x="108756" y="30495"/>
                  <a:pt x="141181" y="0"/>
                  <a:pt x="180759" y="0"/>
                </a:cubicBezTo>
                <a:cubicBezTo>
                  <a:pt x="190218" y="0"/>
                  <a:pt x="199300" y="1741"/>
                  <a:pt x="207630" y="4941"/>
                </a:cubicBezTo>
                <a:cubicBezTo>
                  <a:pt x="212336" y="6730"/>
                  <a:pt x="213183" y="12706"/>
                  <a:pt x="209654" y="16283"/>
                </a:cubicBezTo>
                <a:lnTo>
                  <a:pt x="167911" y="58025"/>
                </a:lnTo>
                <a:cubicBezTo>
                  <a:pt x="166499" y="59437"/>
                  <a:pt x="165699" y="61367"/>
                  <a:pt x="165699" y="63343"/>
                </a:cubicBezTo>
                <a:lnTo>
                  <a:pt x="165699" y="82826"/>
                </a:lnTo>
                <a:cubicBezTo>
                  <a:pt x="165699" y="86967"/>
                  <a:pt x="169088" y="90356"/>
                  <a:pt x="173229" y="90356"/>
                </a:cubicBezTo>
                <a:lnTo>
                  <a:pt x="192712" y="90356"/>
                </a:lnTo>
                <a:cubicBezTo>
                  <a:pt x="194688" y="90356"/>
                  <a:pt x="196618" y="89556"/>
                  <a:pt x="198030" y="88144"/>
                </a:cubicBezTo>
                <a:lnTo>
                  <a:pt x="239772" y="46401"/>
                </a:lnTo>
                <a:cubicBezTo>
                  <a:pt x="243349" y="42825"/>
                  <a:pt x="249325" y="43719"/>
                  <a:pt x="251114" y="48425"/>
                </a:cubicBezTo>
                <a:cubicBezTo>
                  <a:pt x="254314" y="56755"/>
                  <a:pt x="256055" y="65837"/>
                  <a:pt x="256055" y="75296"/>
                </a:cubicBezTo>
                <a:cubicBezTo>
                  <a:pt x="256055" y="103815"/>
                  <a:pt x="240196" y="128663"/>
                  <a:pt x="216760" y="141416"/>
                </a:cubicBezTo>
                <a:lnTo>
                  <a:pt x="255114" y="179770"/>
                </a:lnTo>
                <a:cubicBezTo>
                  <a:pt x="263914" y="188571"/>
                  <a:pt x="263914" y="202877"/>
                  <a:pt x="255114" y="211724"/>
                </a:cubicBezTo>
                <a:lnTo>
                  <a:pt x="226831" y="240007"/>
                </a:lnTo>
                <a:cubicBezTo>
                  <a:pt x="218030" y="248808"/>
                  <a:pt x="203724" y="248808"/>
                  <a:pt x="194877" y="240007"/>
                </a:cubicBezTo>
                <a:lnTo>
                  <a:pt x="135581" y="180711"/>
                </a:lnTo>
                <a:cubicBezTo>
                  <a:pt x="122686" y="167817"/>
                  <a:pt x="119768" y="148758"/>
                  <a:pt x="126875" y="133039"/>
                </a:cubicBezTo>
                <a:lnTo>
                  <a:pt x="84191" y="90356"/>
                </a:lnTo>
                <a:lnTo>
                  <a:pt x="60849" y="90356"/>
                </a:lnTo>
                <a:cubicBezTo>
                  <a:pt x="55813" y="90356"/>
                  <a:pt x="51107" y="87862"/>
                  <a:pt x="48331" y="83673"/>
                </a:cubicBezTo>
                <a:lnTo>
                  <a:pt x="11012" y="27719"/>
                </a:lnTo>
                <a:cubicBezTo>
                  <a:pt x="9036" y="24754"/>
                  <a:pt x="9412" y="20754"/>
                  <a:pt x="11953" y="18212"/>
                </a:cubicBezTo>
                <a:lnTo>
                  <a:pt x="33319" y="-3153"/>
                </a:lnTo>
                <a:cubicBezTo>
                  <a:pt x="35860" y="-5694"/>
                  <a:pt x="39813" y="-6071"/>
                  <a:pt x="42825" y="-4094"/>
                </a:cubicBezTo>
                <a:lnTo>
                  <a:pt x="98780" y="33177"/>
                </a:lnTo>
                <a:cubicBezTo>
                  <a:pt x="102968" y="35954"/>
                  <a:pt x="105462" y="40660"/>
                  <a:pt x="105462" y="45696"/>
                </a:cubicBezTo>
                <a:close/>
                <a:moveTo>
                  <a:pt x="101462" y="139581"/>
                </a:moveTo>
                <a:cubicBezTo>
                  <a:pt x="98497" y="156993"/>
                  <a:pt x="102591" y="175394"/>
                  <a:pt x="113886" y="190124"/>
                </a:cubicBezTo>
                <a:lnTo>
                  <a:pt x="69179" y="234784"/>
                </a:lnTo>
                <a:cubicBezTo>
                  <a:pt x="55955" y="248008"/>
                  <a:pt x="34495" y="248008"/>
                  <a:pt x="21271" y="234784"/>
                </a:cubicBezTo>
                <a:cubicBezTo>
                  <a:pt x="8047" y="221560"/>
                  <a:pt x="8047" y="200100"/>
                  <a:pt x="21271" y="186876"/>
                </a:cubicBezTo>
                <a:lnTo>
                  <a:pt x="84991" y="123157"/>
                </a:lnTo>
                <a:lnTo>
                  <a:pt x="101462" y="139628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453787" y="1967747"/>
            <a:ext cx="1943652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ChainflowSOL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7802" y="2256885"/>
            <a:ext cx="1935621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2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offline-signing-cli reference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69209" y="2550040"/>
            <a:ext cx="711551" cy="192759"/>
          </a:xfrm>
          <a:custGeom>
            <a:avLst/>
            <a:gdLst/>
            <a:ahLst/>
            <a:cxnLst/>
            <a:rect l="l" t="t" r="r" b="b"/>
            <a:pathLst>
              <a:path w="711551" h="192759">
                <a:moveTo>
                  <a:pt x="96379" y="0"/>
                </a:moveTo>
                <a:lnTo>
                  <a:pt x="615172" y="0"/>
                </a:lnTo>
                <a:cubicBezTo>
                  <a:pt x="668365" y="0"/>
                  <a:pt x="711551" y="43186"/>
                  <a:pt x="711551" y="96379"/>
                </a:cubicBezTo>
                <a:lnTo>
                  <a:pt x="711551" y="96379"/>
                </a:lnTo>
                <a:cubicBezTo>
                  <a:pt x="711551" y="149573"/>
                  <a:pt x="668365" y="192759"/>
                  <a:pt x="615172" y="192759"/>
                </a:cubicBezTo>
                <a:lnTo>
                  <a:pt x="96379" y="192759"/>
                </a:lnTo>
                <a:cubicBezTo>
                  <a:pt x="43151" y="192759"/>
                  <a:pt x="0" y="149608"/>
                  <a:pt x="0" y="96379"/>
                </a:cubicBezTo>
                <a:lnTo>
                  <a:pt x="0" y="96379"/>
                </a:lnTo>
                <a:cubicBezTo>
                  <a:pt x="0" y="43151"/>
                  <a:pt x="43151" y="0"/>
                  <a:pt x="96379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Text 8"/>
          <p:cNvSpPr/>
          <p:nvPr/>
        </p:nvSpPr>
        <p:spPr>
          <a:xfrm>
            <a:off x="1041099" y="2550040"/>
            <a:ext cx="767773" cy="192759"/>
          </a:xfrm>
          <a:prstGeom prst="rect">
            <a:avLst/>
          </a:prstGeom>
          <a:noFill/>
          <a:ln/>
        </p:spPr>
        <p:txBody>
          <a:bodyPr wrap="square" lIns="96379" tIns="32126" rIns="96379" bIns="32126" rtlCol="0" anchor="ctr"/>
          <a:lstStyle/>
          <a:p>
            <a:pPr algn="ctr">
              <a:lnSpc>
                <a:spcPct val="120000"/>
              </a:lnSpc>
            </a:pPr>
            <a:r>
              <a:rPr lang="en-US" sz="885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Reference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661227" y="1160569"/>
            <a:ext cx="2200664" cy="1742862"/>
          </a:xfrm>
          <a:custGeom>
            <a:avLst/>
            <a:gdLst/>
            <a:ahLst/>
            <a:cxnLst/>
            <a:rect l="l" t="t" r="r" b="b"/>
            <a:pathLst>
              <a:path w="2200664" h="1742862">
                <a:moveTo>
                  <a:pt x="64259" y="0"/>
                </a:moveTo>
                <a:lnTo>
                  <a:pt x="2136405" y="0"/>
                </a:lnTo>
                <a:cubicBezTo>
                  <a:pt x="2171894" y="0"/>
                  <a:pt x="2200664" y="28770"/>
                  <a:pt x="2200664" y="64259"/>
                </a:cubicBezTo>
                <a:lnTo>
                  <a:pt x="2200664" y="1678602"/>
                </a:lnTo>
                <a:cubicBezTo>
                  <a:pt x="2200664" y="1714092"/>
                  <a:pt x="2171894" y="1742862"/>
                  <a:pt x="2136405" y="1742862"/>
                </a:cubicBezTo>
                <a:lnTo>
                  <a:pt x="64259" y="1742862"/>
                </a:lnTo>
                <a:cubicBezTo>
                  <a:pt x="28770" y="1742862"/>
                  <a:pt x="0" y="1714092"/>
                  <a:pt x="0" y="1678602"/>
                </a:cubicBezTo>
                <a:lnTo>
                  <a:pt x="0" y="64259"/>
                </a:lnTo>
                <a:cubicBezTo>
                  <a:pt x="0" y="28770"/>
                  <a:pt x="28770" y="0"/>
                  <a:pt x="64259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2" name="Shape 10"/>
          <p:cNvSpPr/>
          <p:nvPr/>
        </p:nvSpPr>
        <p:spPr>
          <a:xfrm>
            <a:off x="3503920" y="1325217"/>
            <a:ext cx="514024" cy="514024"/>
          </a:xfrm>
          <a:custGeom>
            <a:avLst/>
            <a:gdLst/>
            <a:ahLst/>
            <a:cxnLst/>
            <a:rect l="l" t="t" r="r" b="b"/>
            <a:pathLst>
              <a:path w="514024" h="514024">
                <a:moveTo>
                  <a:pt x="257012" y="0"/>
                </a:moveTo>
                <a:lnTo>
                  <a:pt x="257012" y="0"/>
                </a:lnTo>
                <a:cubicBezTo>
                  <a:pt x="398956" y="0"/>
                  <a:pt x="514024" y="115068"/>
                  <a:pt x="514024" y="257012"/>
                </a:cubicBezTo>
                <a:lnTo>
                  <a:pt x="514024" y="257012"/>
                </a:lnTo>
                <a:cubicBezTo>
                  <a:pt x="514024" y="398956"/>
                  <a:pt x="398956" y="514024"/>
                  <a:pt x="257012" y="514024"/>
                </a:cubicBezTo>
                <a:lnTo>
                  <a:pt x="257012" y="514024"/>
                </a:lnTo>
                <a:cubicBezTo>
                  <a:pt x="115068" y="514024"/>
                  <a:pt x="0" y="398956"/>
                  <a:pt x="0" y="257012"/>
                </a:cubicBezTo>
                <a:lnTo>
                  <a:pt x="0" y="257012"/>
                </a:lnTo>
                <a:cubicBezTo>
                  <a:pt x="0" y="115068"/>
                  <a:pt x="115068" y="0"/>
                  <a:pt x="25701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3" name="Shape 11"/>
          <p:cNvSpPr/>
          <p:nvPr/>
        </p:nvSpPr>
        <p:spPr>
          <a:xfrm>
            <a:off x="3642465" y="1461755"/>
            <a:ext cx="240949" cy="240949"/>
          </a:xfrm>
          <a:custGeom>
            <a:avLst/>
            <a:gdLst/>
            <a:ahLst/>
            <a:cxnLst/>
            <a:rect l="l" t="t" r="r" b="b"/>
            <a:pathLst>
              <a:path w="240949" h="240949">
                <a:moveTo>
                  <a:pt x="105556" y="-1177"/>
                </a:moveTo>
                <a:cubicBezTo>
                  <a:pt x="114874" y="-6541"/>
                  <a:pt x="126357" y="-6541"/>
                  <a:pt x="135675" y="-1177"/>
                </a:cubicBezTo>
                <a:lnTo>
                  <a:pt x="218454" y="46590"/>
                </a:lnTo>
                <a:cubicBezTo>
                  <a:pt x="227772" y="51955"/>
                  <a:pt x="233513" y="61931"/>
                  <a:pt x="233513" y="72661"/>
                </a:cubicBezTo>
                <a:lnTo>
                  <a:pt x="233513" y="168193"/>
                </a:lnTo>
                <a:cubicBezTo>
                  <a:pt x="233513" y="178970"/>
                  <a:pt x="227772" y="188900"/>
                  <a:pt x="218454" y="194265"/>
                </a:cubicBezTo>
                <a:lnTo>
                  <a:pt x="135675" y="242125"/>
                </a:lnTo>
                <a:cubicBezTo>
                  <a:pt x="126357" y="247490"/>
                  <a:pt x="114874" y="247490"/>
                  <a:pt x="105556" y="242125"/>
                </a:cubicBezTo>
                <a:lnTo>
                  <a:pt x="22824" y="194359"/>
                </a:lnTo>
                <a:cubicBezTo>
                  <a:pt x="13506" y="188994"/>
                  <a:pt x="7765" y="179017"/>
                  <a:pt x="7765" y="168288"/>
                </a:cubicBezTo>
                <a:lnTo>
                  <a:pt x="7765" y="72755"/>
                </a:lnTo>
                <a:cubicBezTo>
                  <a:pt x="7765" y="61978"/>
                  <a:pt x="13506" y="52049"/>
                  <a:pt x="22824" y="46684"/>
                </a:cubicBezTo>
                <a:lnTo>
                  <a:pt x="105556" y="-1177"/>
                </a:lnTo>
                <a:close/>
                <a:moveTo>
                  <a:pt x="203347" y="168240"/>
                </a:moveTo>
                <a:lnTo>
                  <a:pt x="203347" y="90073"/>
                </a:lnTo>
                <a:lnTo>
                  <a:pt x="135675" y="129133"/>
                </a:lnTo>
                <a:lnTo>
                  <a:pt x="135675" y="207301"/>
                </a:lnTo>
                <a:lnTo>
                  <a:pt x="203347" y="168240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4" name="Text 12"/>
          <p:cNvSpPr/>
          <p:nvPr/>
        </p:nvSpPr>
        <p:spPr>
          <a:xfrm>
            <a:off x="2789733" y="1967747"/>
            <a:ext cx="1943652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Solana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793749" y="2256885"/>
            <a:ext cx="1935621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2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@solana/web3.js SDK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92669" y="2550040"/>
            <a:ext cx="736525" cy="192759"/>
          </a:xfrm>
          <a:custGeom>
            <a:avLst/>
            <a:gdLst/>
            <a:ahLst/>
            <a:cxnLst/>
            <a:rect l="l" t="t" r="r" b="b"/>
            <a:pathLst>
              <a:path w="736525" h="192759">
                <a:moveTo>
                  <a:pt x="96379" y="0"/>
                </a:moveTo>
                <a:lnTo>
                  <a:pt x="640145" y="0"/>
                </a:lnTo>
                <a:cubicBezTo>
                  <a:pt x="693339" y="0"/>
                  <a:pt x="736525" y="43186"/>
                  <a:pt x="736525" y="96379"/>
                </a:cubicBezTo>
                <a:lnTo>
                  <a:pt x="736525" y="96379"/>
                </a:lnTo>
                <a:cubicBezTo>
                  <a:pt x="736525" y="149573"/>
                  <a:pt x="693339" y="192759"/>
                  <a:pt x="640145" y="192759"/>
                </a:cubicBezTo>
                <a:lnTo>
                  <a:pt x="96379" y="192759"/>
                </a:lnTo>
                <a:cubicBezTo>
                  <a:pt x="43151" y="192759"/>
                  <a:pt x="0" y="149608"/>
                  <a:pt x="0" y="96379"/>
                </a:cubicBezTo>
                <a:lnTo>
                  <a:pt x="0" y="96379"/>
                </a:lnTo>
                <a:cubicBezTo>
                  <a:pt x="0" y="43151"/>
                  <a:pt x="43151" y="0"/>
                  <a:pt x="96379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7" name="Text 15"/>
          <p:cNvSpPr/>
          <p:nvPr/>
        </p:nvSpPr>
        <p:spPr>
          <a:xfrm>
            <a:off x="3364559" y="2550040"/>
            <a:ext cx="792746" cy="192759"/>
          </a:xfrm>
          <a:prstGeom prst="rect">
            <a:avLst/>
          </a:prstGeom>
          <a:noFill/>
          <a:ln/>
        </p:spPr>
        <p:txBody>
          <a:bodyPr wrap="square" lIns="96379" tIns="32126" rIns="96379" bIns="32126" rtlCol="0" anchor="ctr"/>
          <a:lstStyle/>
          <a:p>
            <a:pPr algn="ctr">
              <a:lnSpc>
                <a:spcPct val="120000"/>
              </a:lnSpc>
            </a:pPr>
            <a:r>
              <a:rPr lang="en-US" sz="885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Blockchain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97174" y="1160569"/>
            <a:ext cx="2200664" cy="1742862"/>
          </a:xfrm>
          <a:custGeom>
            <a:avLst/>
            <a:gdLst/>
            <a:ahLst/>
            <a:cxnLst/>
            <a:rect l="l" t="t" r="r" b="b"/>
            <a:pathLst>
              <a:path w="2200664" h="1742862">
                <a:moveTo>
                  <a:pt x="64259" y="0"/>
                </a:moveTo>
                <a:lnTo>
                  <a:pt x="2136405" y="0"/>
                </a:lnTo>
                <a:cubicBezTo>
                  <a:pt x="2171894" y="0"/>
                  <a:pt x="2200664" y="28770"/>
                  <a:pt x="2200664" y="64259"/>
                </a:cubicBezTo>
                <a:lnTo>
                  <a:pt x="2200664" y="1678602"/>
                </a:lnTo>
                <a:cubicBezTo>
                  <a:pt x="2200664" y="1714092"/>
                  <a:pt x="2171894" y="1742862"/>
                  <a:pt x="2136405" y="1742862"/>
                </a:cubicBezTo>
                <a:lnTo>
                  <a:pt x="64259" y="1742862"/>
                </a:lnTo>
                <a:cubicBezTo>
                  <a:pt x="28770" y="1742862"/>
                  <a:pt x="0" y="1714092"/>
                  <a:pt x="0" y="1678602"/>
                </a:cubicBezTo>
                <a:lnTo>
                  <a:pt x="0" y="64259"/>
                </a:lnTo>
                <a:cubicBezTo>
                  <a:pt x="0" y="28770"/>
                  <a:pt x="28770" y="0"/>
                  <a:pt x="64259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9" name="Shape 17"/>
          <p:cNvSpPr/>
          <p:nvPr/>
        </p:nvSpPr>
        <p:spPr>
          <a:xfrm>
            <a:off x="5839867" y="1325217"/>
            <a:ext cx="514024" cy="514024"/>
          </a:xfrm>
          <a:custGeom>
            <a:avLst/>
            <a:gdLst/>
            <a:ahLst/>
            <a:cxnLst/>
            <a:rect l="l" t="t" r="r" b="b"/>
            <a:pathLst>
              <a:path w="514024" h="514024">
                <a:moveTo>
                  <a:pt x="257012" y="0"/>
                </a:moveTo>
                <a:lnTo>
                  <a:pt x="257012" y="0"/>
                </a:lnTo>
                <a:cubicBezTo>
                  <a:pt x="398956" y="0"/>
                  <a:pt x="514024" y="115068"/>
                  <a:pt x="514024" y="257012"/>
                </a:cubicBezTo>
                <a:lnTo>
                  <a:pt x="514024" y="257012"/>
                </a:lnTo>
                <a:cubicBezTo>
                  <a:pt x="514024" y="398956"/>
                  <a:pt x="398956" y="514024"/>
                  <a:pt x="257012" y="514024"/>
                </a:cubicBezTo>
                <a:lnTo>
                  <a:pt x="257012" y="514024"/>
                </a:lnTo>
                <a:cubicBezTo>
                  <a:pt x="115068" y="514024"/>
                  <a:pt x="0" y="398956"/>
                  <a:pt x="0" y="257012"/>
                </a:cubicBezTo>
                <a:lnTo>
                  <a:pt x="0" y="257012"/>
                </a:lnTo>
                <a:cubicBezTo>
                  <a:pt x="0" y="115068"/>
                  <a:pt x="115068" y="0"/>
                  <a:pt x="25701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0" name="Shape 18"/>
          <p:cNvSpPr/>
          <p:nvPr/>
        </p:nvSpPr>
        <p:spPr>
          <a:xfrm>
            <a:off x="5978412" y="1461755"/>
            <a:ext cx="240949" cy="240949"/>
          </a:xfrm>
          <a:custGeom>
            <a:avLst/>
            <a:gdLst/>
            <a:ahLst/>
            <a:cxnLst/>
            <a:rect l="l" t="t" r="r" b="b"/>
            <a:pathLst>
              <a:path w="240949" h="240949">
                <a:moveTo>
                  <a:pt x="158123" y="165652"/>
                </a:moveTo>
                <a:cubicBezTo>
                  <a:pt x="203865" y="165652"/>
                  <a:pt x="240949" y="128569"/>
                  <a:pt x="240949" y="82826"/>
                </a:cubicBezTo>
                <a:cubicBezTo>
                  <a:pt x="240949" y="37083"/>
                  <a:pt x="203865" y="0"/>
                  <a:pt x="158123" y="0"/>
                </a:cubicBezTo>
                <a:cubicBezTo>
                  <a:pt x="112380" y="0"/>
                  <a:pt x="75296" y="37083"/>
                  <a:pt x="75296" y="82826"/>
                </a:cubicBezTo>
                <a:cubicBezTo>
                  <a:pt x="75296" y="91626"/>
                  <a:pt x="76661" y="100144"/>
                  <a:pt x="79202" y="108097"/>
                </a:cubicBezTo>
                <a:lnTo>
                  <a:pt x="3294" y="184006"/>
                </a:lnTo>
                <a:cubicBezTo>
                  <a:pt x="1177" y="186123"/>
                  <a:pt x="0" y="188994"/>
                  <a:pt x="0" y="192006"/>
                </a:cubicBezTo>
                <a:lnTo>
                  <a:pt x="0" y="229654"/>
                </a:lnTo>
                <a:cubicBezTo>
                  <a:pt x="0" y="235913"/>
                  <a:pt x="5035" y="240949"/>
                  <a:pt x="11294" y="240949"/>
                </a:cubicBezTo>
                <a:lnTo>
                  <a:pt x="48943" y="240949"/>
                </a:lnTo>
                <a:cubicBezTo>
                  <a:pt x="55202" y="240949"/>
                  <a:pt x="60237" y="235913"/>
                  <a:pt x="60237" y="229654"/>
                </a:cubicBezTo>
                <a:lnTo>
                  <a:pt x="60237" y="210830"/>
                </a:lnTo>
                <a:lnTo>
                  <a:pt x="79061" y="210830"/>
                </a:lnTo>
                <a:cubicBezTo>
                  <a:pt x="85320" y="210830"/>
                  <a:pt x="90356" y="205795"/>
                  <a:pt x="90356" y="199536"/>
                </a:cubicBezTo>
                <a:lnTo>
                  <a:pt x="90356" y="180711"/>
                </a:lnTo>
                <a:lnTo>
                  <a:pt x="109180" y="180711"/>
                </a:lnTo>
                <a:cubicBezTo>
                  <a:pt x="112192" y="180711"/>
                  <a:pt x="115062" y="179535"/>
                  <a:pt x="117180" y="177417"/>
                </a:cubicBezTo>
                <a:lnTo>
                  <a:pt x="132851" y="161746"/>
                </a:lnTo>
                <a:cubicBezTo>
                  <a:pt x="140804" y="164287"/>
                  <a:pt x="149322" y="165652"/>
                  <a:pt x="158123" y="165652"/>
                </a:cubicBezTo>
                <a:close/>
                <a:moveTo>
                  <a:pt x="176947" y="45178"/>
                </a:moveTo>
                <a:cubicBezTo>
                  <a:pt x="187336" y="45178"/>
                  <a:pt x="195771" y="53613"/>
                  <a:pt x="195771" y="64002"/>
                </a:cubicBezTo>
                <a:cubicBezTo>
                  <a:pt x="195771" y="74391"/>
                  <a:pt x="187336" y="82826"/>
                  <a:pt x="176947" y="82826"/>
                </a:cubicBezTo>
                <a:cubicBezTo>
                  <a:pt x="166557" y="82826"/>
                  <a:pt x="158123" y="74391"/>
                  <a:pt x="158123" y="64002"/>
                </a:cubicBezTo>
                <a:cubicBezTo>
                  <a:pt x="158123" y="53613"/>
                  <a:pt x="166557" y="45178"/>
                  <a:pt x="176947" y="4517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1" name="Text 19"/>
          <p:cNvSpPr/>
          <p:nvPr/>
        </p:nvSpPr>
        <p:spPr>
          <a:xfrm>
            <a:off x="5125680" y="1967747"/>
            <a:ext cx="1943652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tweetnacl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129696" y="2256885"/>
            <a:ext cx="1935621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2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Ed25519 signatures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834910" y="2550040"/>
            <a:ext cx="523938" cy="192759"/>
          </a:xfrm>
          <a:custGeom>
            <a:avLst/>
            <a:gdLst/>
            <a:ahLst/>
            <a:cxnLst/>
            <a:rect l="l" t="t" r="r" b="b"/>
            <a:pathLst>
              <a:path w="523938" h="192759">
                <a:moveTo>
                  <a:pt x="96379" y="0"/>
                </a:moveTo>
                <a:lnTo>
                  <a:pt x="427558" y="0"/>
                </a:lnTo>
                <a:cubicBezTo>
                  <a:pt x="480752" y="0"/>
                  <a:pt x="523938" y="43186"/>
                  <a:pt x="523938" y="96379"/>
                </a:cubicBezTo>
                <a:lnTo>
                  <a:pt x="523938" y="96379"/>
                </a:lnTo>
                <a:cubicBezTo>
                  <a:pt x="523938" y="149573"/>
                  <a:pt x="480752" y="192759"/>
                  <a:pt x="427558" y="192759"/>
                </a:cubicBezTo>
                <a:lnTo>
                  <a:pt x="96379" y="192759"/>
                </a:lnTo>
                <a:cubicBezTo>
                  <a:pt x="43151" y="192759"/>
                  <a:pt x="0" y="149608"/>
                  <a:pt x="0" y="96379"/>
                </a:cubicBezTo>
                <a:lnTo>
                  <a:pt x="0" y="96379"/>
                </a:lnTo>
                <a:cubicBezTo>
                  <a:pt x="0" y="43151"/>
                  <a:pt x="43151" y="0"/>
                  <a:pt x="96379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4" name="Text 22"/>
          <p:cNvSpPr/>
          <p:nvPr/>
        </p:nvSpPr>
        <p:spPr>
          <a:xfrm>
            <a:off x="5806799" y="2550040"/>
            <a:ext cx="580159" cy="192759"/>
          </a:xfrm>
          <a:prstGeom prst="rect">
            <a:avLst/>
          </a:prstGeom>
          <a:noFill/>
          <a:ln/>
        </p:spPr>
        <p:txBody>
          <a:bodyPr wrap="square" lIns="96379" tIns="32126" rIns="96379" bIns="32126" rtlCol="0" anchor="ctr"/>
          <a:lstStyle/>
          <a:p>
            <a:pPr algn="ctr">
              <a:lnSpc>
                <a:spcPct val="120000"/>
              </a:lnSpc>
            </a:pPr>
            <a:r>
              <a:rPr lang="en-US" sz="885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Crypto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33121" y="1160569"/>
            <a:ext cx="2200664" cy="1742862"/>
          </a:xfrm>
          <a:custGeom>
            <a:avLst/>
            <a:gdLst/>
            <a:ahLst/>
            <a:cxnLst/>
            <a:rect l="l" t="t" r="r" b="b"/>
            <a:pathLst>
              <a:path w="2200664" h="1742862">
                <a:moveTo>
                  <a:pt x="64259" y="0"/>
                </a:moveTo>
                <a:lnTo>
                  <a:pt x="2136405" y="0"/>
                </a:lnTo>
                <a:cubicBezTo>
                  <a:pt x="2171894" y="0"/>
                  <a:pt x="2200664" y="28770"/>
                  <a:pt x="2200664" y="64259"/>
                </a:cubicBezTo>
                <a:lnTo>
                  <a:pt x="2200664" y="1678602"/>
                </a:lnTo>
                <a:cubicBezTo>
                  <a:pt x="2200664" y="1714092"/>
                  <a:pt x="2171894" y="1742862"/>
                  <a:pt x="2136405" y="1742862"/>
                </a:cubicBezTo>
                <a:lnTo>
                  <a:pt x="64259" y="1742862"/>
                </a:lnTo>
                <a:cubicBezTo>
                  <a:pt x="28770" y="1742862"/>
                  <a:pt x="0" y="1714092"/>
                  <a:pt x="0" y="1678602"/>
                </a:cubicBezTo>
                <a:lnTo>
                  <a:pt x="0" y="64259"/>
                </a:lnTo>
                <a:cubicBezTo>
                  <a:pt x="0" y="28770"/>
                  <a:pt x="28770" y="0"/>
                  <a:pt x="64259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6" name="Shape 24"/>
          <p:cNvSpPr/>
          <p:nvPr/>
        </p:nvSpPr>
        <p:spPr>
          <a:xfrm>
            <a:off x="8175813" y="1325217"/>
            <a:ext cx="514024" cy="514024"/>
          </a:xfrm>
          <a:custGeom>
            <a:avLst/>
            <a:gdLst/>
            <a:ahLst/>
            <a:cxnLst/>
            <a:rect l="l" t="t" r="r" b="b"/>
            <a:pathLst>
              <a:path w="514024" h="514024">
                <a:moveTo>
                  <a:pt x="257012" y="0"/>
                </a:moveTo>
                <a:lnTo>
                  <a:pt x="257012" y="0"/>
                </a:lnTo>
                <a:cubicBezTo>
                  <a:pt x="398956" y="0"/>
                  <a:pt x="514024" y="115068"/>
                  <a:pt x="514024" y="257012"/>
                </a:cubicBezTo>
                <a:lnTo>
                  <a:pt x="514024" y="257012"/>
                </a:lnTo>
                <a:cubicBezTo>
                  <a:pt x="514024" y="398956"/>
                  <a:pt x="398956" y="514024"/>
                  <a:pt x="257012" y="514024"/>
                </a:cubicBezTo>
                <a:lnTo>
                  <a:pt x="257012" y="514024"/>
                </a:lnTo>
                <a:cubicBezTo>
                  <a:pt x="115068" y="514024"/>
                  <a:pt x="0" y="398956"/>
                  <a:pt x="0" y="257012"/>
                </a:cubicBezTo>
                <a:lnTo>
                  <a:pt x="0" y="257012"/>
                </a:lnTo>
                <a:cubicBezTo>
                  <a:pt x="0" y="115068"/>
                  <a:pt x="115068" y="0"/>
                  <a:pt x="25701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7" name="Shape 25"/>
          <p:cNvSpPr/>
          <p:nvPr/>
        </p:nvSpPr>
        <p:spPr>
          <a:xfrm>
            <a:off x="8314359" y="1461755"/>
            <a:ext cx="240949" cy="240949"/>
          </a:xfrm>
          <a:custGeom>
            <a:avLst/>
            <a:gdLst/>
            <a:ahLst/>
            <a:cxnLst/>
            <a:rect l="l" t="t" r="r" b="b"/>
            <a:pathLst>
              <a:path w="240949" h="240949">
                <a:moveTo>
                  <a:pt x="161229" y="4424"/>
                </a:moveTo>
                <a:cubicBezTo>
                  <a:pt x="155346" y="-1459"/>
                  <a:pt x="145793" y="-1459"/>
                  <a:pt x="139910" y="4424"/>
                </a:cubicBezTo>
                <a:cubicBezTo>
                  <a:pt x="134028" y="10306"/>
                  <a:pt x="134028" y="19859"/>
                  <a:pt x="139910" y="25742"/>
                </a:cubicBezTo>
                <a:lnTo>
                  <a:pt x="144334" y="30119"/>
                </a:lnTo>
                <a:lnTo>
                  <a:pt x="13224" y="161229"/>
                </a:lnTo>
                <a:cubicBezTo>
                  <a:pt x="4753" y="169699"/>
                  <a:pt x="0" y="181182"/>
                  <a:pt x="0" y="193182"/>
                </a:cubicBezTo>
                <a:lnTo>
                  <a:pt x="0" y="195771"/>
                </a:lnTo>
                <a:cubicBezTo>
                  <a:pt x="0" y="220713"/>
                  <a:pt x="20236" y="240949"/>
                  <a:pt x="45178" y="240949"/>
                </a:cubicBezTo>
                <a:lnTo>
                  <a:pt x="47766" y="240949"/>
                </a:lnTo>
                <a:cubicBezTo>
                  <a:pt x="59767" y="240949"/>
                  <a:pt x="71249" y="236196"/>
                  <a:pt x="79720" y="227725"/>
                </a:cubicBezTo>
                <a:lnTo>
                  <a:pt x="210830" y="96615"/>
                </a:lnTo>
                <a:lnTo>
                  <a:pt x="215254" y="101038"/>
                </a:lnTo>
                <a:cubicBezTo>
                  <a:pt x="221136" y="106921"/>
                  <a:pt x="230689" y="106921"/>
                  <a:pt x="236572" y="101038"/>
                </a:cubicBezTo>
                <a:cubicBezTo>
                  <a:pt x="242455" y="95156"/>
                  <a:pt x="242455" y="85603"/>
                  <a:pt x="236572" y="79720"/>
                </a:cubicBezTo>
                <a:lnTo>
                  <a:pt x="161276" y="4424"/>
                </a:lnTo>
                <a:close/>
                <a:moveTo>
                  <a:pt x="96615" y="120474"/>
                </a:moveTo>
                <a:lnTo>
                  <a:pt x="165652" y="51437"/>
                </a:lnTo>
                <a:lnTo>
                  <a:pt x="189512" y="75296"/>
                </a:lnTo>
                <a:lnTo>
                  <a:pt x="144334" y="120474"/>
                </a:lnTo>
                <a:lnTo>
                  <a:pt x="96568" y="120474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8" name="Text 26"/>
          <p:cNvSpPr/>
          <p:nvPr/>
        </p:nvSpPr>
        <p:spPr>
          <a:xfrm>
            <a:off x="7461626" y="1967747"/>
            <a:ext cx="1943652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Jest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465642" y="2256885"/>
            <a:ext cx="1935621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2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framework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152032" y="2550040"/>
            <a:ext cx="561523" cy="192759"/>
          </a:xfrm>
          <a:custGeom>
            <a:avLst/>
            <a:gdLst/>
            <a:ahLst/>
            <a:cxnLst/>
            <a:rect l="l" t="t" r="r" b="b"/>
            <a:pathLst>
              <a:path w="561523" h="192759">
                <a:moveTo>
                  <a:pt x="96379" y="0"/>
                </a:moveTo>
                <a:lnTo>
                  <a:pt x="465144" y="0"/>
                </a:lnTo>
                <a:cubicBezTo>
                  <a:pt x="518337" y="0"/>
                  <a:pt x="561523" y="43186"/>
                  <a:pt x="561523" y="96379"/>
                </a:cubicBezTo>
                <a:lnTo>
                  <a:pt x="561523" y="96379"/>
                </a:lnTo>
                <a:cubicBezTo>
                  <a:pt x="561523" y="149573"/>
                  <a:pt x="518337" y="192759"/>
                  <a:pt x="465144" y="192759"/>
                </a:cubicBezTo>
                <a:lnTo>
                  <a:pt x="96379" y="192759"/>
                </a:lnTo>
                <a:cubicBezTo>
                  <a:pt x="43151" y="192759"/>
                  <a:pt x="0" y="149608"/>
                  <a:pt x="0" y="96379"/>
                </a:cubicBezTo>
                <a:lnTo>
                  <a:pt x="0" y="96379"/>
                </a:lnTo>
                <a:cubicBezTo>
                  <a:pt x="0" y="43151"/>
                  <a:pt x="43151" y="0"/>
                  <a:pt x="96379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1" name="Text 29"/>
          <p:cNvSpPr/>
          <p:nvPr/>
        </p:nvSpPr>
        <p:spPr>
          <a:xfrm>
            <a:off x="8123921" y="2550040"/>
            <a:ext cx="617745" cy="192759"/>
          </a:xfrm>
          <a:prstGeom prst="rect">
            <a:avLst/>
          </a:prstGeom>
          <a:noFill/>
          <a:ln/>
        </p:spPr>
        <p:txBody>
          <a:bodyPr wrap="square" lIns="96379" tIns="32126" rIns="96379" bIns="32126" rtlCol="0" anchor="ctr"/>
          <a:lstStyle/>
          <a:p>
            <a:pPr algn="ctr">
              <a:lnSpc>
                <a:spcPct val="120000"/>
              </a:lnSpc>
            </a:pPr>
            <a:r>
              <a:rPr lang="en-US" sz="885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669067" y="1160569"/>
            <a:ext cx="2200664" cy="1742862"/>
          </a:xfrm>
          <a:custGeom>
            <a:avLst/>
            <a:gdLst/>
            <a:ahLst/>
            <a:cxnLst/>
            <a:rect l="l" t="t" r="r" b="b"/>
            <a:pathLst>
              <a:path w="2200664" h="1742862">
                <a:moveTo>
                  <a:pt x="64259" y="0"/>
                </a:moveTo>
                <a:lnTo>
                  <a:pt x="2136405" y="0"/>
                </a:lnTo>
                <a:cubicBezTo>
                  <a:pt x="2171894" y="0"/>
                  <a:pt x="2200664" y="28770"/>
                  <a:pt x="2200664" y="64259"/>
                </a:cubicBezTo>
                <a:lnTo>
                  <a:pt x="2200664" y="1678602"/>
                </a:lnTo>
                <a:cubicBezTo>
                  <a:pt x="2200664" y="1714092"/>
                  <a:pt x="2171894" y="1742862"/>
                  <a:pt x="2136405" y="1742862"/>
                </a:cubicBezTo>
                <a:lnTo>
                  <a:pt x="64259" y="1742862"/>
                </a:lnTo>
                <a:cubicBezTo>
                  <a:pt x="28770" y="1742862"/>
                  <a:pt x="0" y="1714092"/>
                  <a:pt x="0" y="1678602"/>
                </a:cubicBezTo>
                <a:lnTo>
                  <a:pt x="0" y="64259"/>
                </a:lnTo>
                <a:cubicBezTo>
                  <a:pt x="0" y="28770"/>
                  <a:pt x="28770" y="0"/>
                  <a:pt x="64259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3" name="Shape 31"/>
          <p:cNvSpPr/>
          <p:nvPr/>
        </p:nvSpPr>
        <p:spPr>
          <a:xfrm>
            <a:off x="10511760" y="1325217"/>
            <a:ext cx="514024" cy="514024"/>
          </a:xfrm>
          <a:custGeom>
            <a:avLst/>
            <a:gdLst/>
            <a:ahLst/>
            <a:cxnLst/>
            <a:rect l="l" t="t" r="r" b="b"/>
            <a:pathLst>
              <a:path w="514024" h="514024">
                <a:moveTo>
                  <a:pt x="257012" y="0"/>
                </a:moveTo>
                <a:lnTo>
                  <a:pt x="257012" y="0"/>
                </a:lnTo>
                <a:cubicBezTo>
                  <a:pt x="398956" y="0"/>
                  <a:pt x="514024" y="115068"/>
                  <a:pt x="514024" y="257012"/>
                </a:cubicBezTo>
                <a:lnTo>
                  <a:pt x="514024" y="257012"/>
                </a:lnTo>
                <a:cubicBezTo>
                  <a:pt x="514024" y="398956"/>
                  <a:pt x="398956" y="514024"/>
                  <a:pt x="257012" y="514024"/>
                </a:cubicBezTo>
                <a:lnTo>
                  <a:pt x="257012" y="514024"/>
                </a:lnTo>
                <a:cubicBezTo>
                  <a:pt x="115068" y="514024"/>
                  <a:pt x="0" y="398956"/>
                  <a:pt x="0" y="257012"/>
                </a:cubicBezTo>
                <a:lnTo>
                  <a:pt x="0" y="257012"/>
                </a:lnTo>
                <a:cubicBezTo>
                  <a:pt x="0" y="115068"/>
                  <a:pt x="115068" y="0"/>
                  <a:pt x="25701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4" name="Shape 32"/>
          <p:cNvSpPr/>
          <p:nvPr/>
        </p:nvSpPr>
        <p:spPr>
          <a:xfrm>
            <a:off x="10650305" y="1461755"/>
            <a:ext cx="240949" cy="240949"/>
          </a:xfrm>
          <a:custGeom>
            <a:avLst/>
            <a:gdLst/>
            <a:ahLst/>
            <a:cxnLst/>
            <a:rect l="l" t="t" r="r" b="b"/>
            <a:pathLst>
              <a:path w="240949" h="240949">
                <a:moveTo>
                  <a:pt x="67908" y="0"/>
                </a:moveTo>
                <a:lnTo>
                  <a:pt x="173323" y="0"/>
                </a:lnTo>
                <a:cubicBezTo>
                  <a:pt x="185794" y="0"/>
                  <a:pt x="195959" y="10259"/>
                  <a:pt x="195488" y="22683"/>
                </a:cubicBezTo>
                <a:cubicBezTo>
                  <a:pt x="195394" y="25177"/>
                  <a:pt x="195300" y="27671"/>
                  <a:pt x="195159" y="30119"/>
                </a:cubicBezTo>
                <a:lnTo>
                  <a:pt x="218501" y="30119"/>
                </a:lnTo>
                <a:cubicBezTo>
                  <a:pt x="230784" y="30119"/>
                  <a:pt x="241607" y="40284"/>
                  <a:pt x="240666" y="53555"/>
                </a:cubicBezTo>
                <a:cubicBezTo>
                  <a:pt x="237137" y="102356"/>
                  <a:pt x="212195" y="129180"/>
                  <a:pt x="185135" y="143204"/>
                </a:cubicBezTo>
                <a:cubicBezTo>
                  <a:pt x="177700" y="147063"/>
                  <a:pt x="170123" y="149934"/>
                  <a:pt x="162923" y="152052"/>
                </a:cubicBezTo>
                <a:cubicBezTo>
                  <a:pt x="153417" y="165511"/>
                  <a:pt x="143534" y="172617"/>
                  <a:pt x="135675" y="176429"/>
                </a:cubicBezTo>
                <a:lnTo>
                  <a:pt x="135675" y="210830"/>
                </a:lnTo>
                <a:lnTo>
                  <a:pt x="165793" y="210830"/>
                </a:lnTo>
                <a:cubicBezTo>
                  <a:pt x="174123" y="210830"/>
                  <a:pt x="180853" y="217560"/>
                  <a:pt x="180853" y="225889"/>
                </a:cubicBezTo>
                <a:cubicBezTo>
                  <a:pt x="180853" y="234219"/>
                  <a:pt x="174123" y="240949"/>
                  <a:pt x="165793" y="240949"/>
                </a:cubicBezTo>
                <a:lnTo>
                  <a:pt x="75438" y="240949"/>
                </a:lnTo>
                <a:cubicBezTo>
                  <a:pt x="67108" y="240949"/>
                  <a:pt x="60378" y="234219"/>
                  <a:pt x="60378" y="225889"/>
                </a:cubicBezTo>
                <a:cubicBezTo>
                  <a:pt x="60378" y="217560"/>
                  <a:pt x="67108" y="210830"/>
                  <a:pt x="75438" y="210830"/>
                </a:cubicBezTo>
                <a:lnTo>
                  <a:pt x="105556" y="210830"/>
                </a:lnTo>
                <a:lnTo>
                  <a:pt x="105556" y="176429"/>
                </a:lnTo>
                <a:cubicBezTo>
                  <a:pt x="98027" y="172805"/>
                  <a:pt x="88662" y="166076"/>
                  <a:pt x="79532" y="153699"/>
                </a:cubicBezTo>
                <a:cubicBezTo>
                  <a:pt x="70873" y="151440"/>
                  <a:pt x="61461" y="148005"/>
                  <a:pt x="52284" y="142828"/>
                </a:cubicBezTo>
                <a:cubicBezTo>
                  <a:pt x="26824" y="128569"/>
                  <a:pt x="3859" y="101697"/>
                  <a:pt x="565" y="53460"/>
                </a:cubicBezTo>
                <a:cubicBezTo>
                  <a:pt x="-329" y="40237"/>
                  <a:pt x="10447" y="30072"/>
                  <a:pt x="22730" y="30072"/>
                </a:cubicBezTo>
                <a:lnTo>
                  <a:pt x="46072" y="30072"/>
                </a:lnTo>
                <a:cubicBezTo>
                  <a:pt x="45931" y="27624"/>
                  <a:pt x="45837" y="25177"/>
                  <a:pt x="45743" y="22636"/>
                </a:cubicBezTo>
                <a:cubicBezTo>
                  <a:pt x="45272" y="10165"/>
                  <a:pt x="55437" y="-47"/>
                  <a:pt x="67908" y="-47"/>
                </a:cubicBezTo>
                <a:close/>
                <a:moveTo>
                  <a:pt x="47766" y="52708"/>
                </a:moveTo>
                <a:lnTo>
                  <a:pt x="23107" y="52708"/>
                </a:lnTo>
                <a:cubicBezTo>
                  <a:pt x="26024" y="92568"/>
                  <a:pt x="44331" y="112521"/>
                  <a:pt x="63202" y="123110"/>
                </a:cubicBezTo>
                <a:cubicBezTo>
                  <a:pt x="56425" y="105556"/>
                  <a:pt x="50825" y="82638"/>
                  <a:pt x="47766" y="52708"/>
                </a:cubicBezTo>
                <a:close/>
                <a:moveTo>
                  <a:pt x="178829" y="120851"/>
                </a:moveTo>
                <a:cubicBezTo>
                  <a:pt x="197888" y="109650"/>
                  <a:pt x="215113" y="89744"/>
                  <a:pt x="218030" y="52708"/>
                </a:cubicBezTo>
                <a:lnTo>
                  <a:pt x="193418" y="52708"/>
                </a:lnTo>
                <a:cubicBezTo>
                  <a:pt x="190500" y="81367"/>
                  <a:pt x="185229" y="103627"/>
                  <a:pt x="178829" y="120851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5" name="Text 33"/>
          <p:cNvSpPr/>
          <p:nvPr/>
        </p:nvSpPr>
        <p:spPr>
          <a:xfrm>
            <a:off x="9797573" y="1967747"/>
            <a:ext cx="1943652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Colosseum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801589" y="2256885"/>
            <a:ext cx="1935621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2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Hackathon platform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463068" y="2550040"/>
            <a:ext cx="611407" cy="192759"/>
          </a:xfrm>
          <a:custGeom>
            <a:avLst/>
            <a:gdLst/>
            <a:ahLst/>
            <a:cxnLst/>
            <a:rect l="l" t="t" r="r" b="b"/>
            <a:pathLst>
              <a:path w="611407" h="192759">
                <a:moveTo>
                  <a:pt x="96379" y="0"/>
                </a:moveTo>
                <a:lnTo>
                  <a:pt x="515028" y="0"/>
                </a:lnTo>
                <a:cubicBezTo>
                  <a:pt x="568221" y="0"/>
                  <a:pt x="611407" y="43186"/>
                  <a:pt x="611407" y="96379"/>
                </a:cubicBezTo>
                <a:lnTo>
                  <a:pt x="611407" y="96379"/>
                </a:lnTo>
                <a:cubicBezTo>
                  <a:pt x="611407" y="149573"/>
                  <a:pt x="568221" y="192759"/>
                  <a:pt x="515028" y="192759"/>
                </a:cubicBezTo>
                <a:lnTo>
                  <a:pt x="96379" y="192759"/>
                </a:lnTo>
                <a:cubicBezTo>
                  <a:pt x="43151" y="192759"/>
                  <a:pt x="0" y="149608"/>
                  <a:pt x="0" y="96379"/>
                </a:cubicBezTo>
                <a:lnTo>
                  <a:pt x="0" y="96379"/>
                </a:lnTo>
                <a:cubicBezTo>
                  <a:pt x="0" y="43151"/>
                  <a:pt x="43151" y="0"/>
                  <a:pt x="96379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8" name="Text 36"/>
          <p:cNvSpPr/>
          <p:nvPr/>
        </p:nvSpPr>
        <p:spPr>
          <a:xfrm>
            <a:off x="10434958" y="2550040"/>
            <a:ext cx="667628" cy="192759"/>
          </a:xfrm>
          <a:prstGeom prst="rect">
            <a:avLst/>
          </a:prstGeom>
          <a:noFill/>
          <a:ln/>
        </p:spPr>
        <p:txBody>
          <a:bodyPr wrap="square" lIns="96379" tIns="32126" rIns="96379" bIns="32126" rtlCol="0" anchor="ctr"/>
          <a:lstStyle/>
          <a:p>
            <a:pPr algn="ctr">
              <a:lnSpc>
                <a:spcPct val="120000"/>
              </a:lnSpc>
            </a:pPr>
            <a:r>
              <a:rPr lang="en-US" sz="885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Platform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29296" y="3076111"/>
            <a:ext cx="11533407" cy="2730751"/>
          </a:xfrm>
          <a:custGeom>
            <a:avLst/>
            <a:gdLst/>
            <a:ahLst/>
            <a:cxnLst/>
            <a:rect l="l" t="t" r="r" b="b"/>
            <a:pathLst>
              <a:path w="11533407" h="2730751">
                <a:moveTo>
                  <a:pt x="64255" y="0"/>
                </a:moveTo>
                <a:lnTo>
                  <a:pt x="11469153" y="0"/>
                </a:lnTo>
                <a:cubicBezTo>
                  <a:pt x="11504639" y="0"/>
                  <a:pt x="11533407" y="28768"/>
                  <a:pt x="11533407" y="64255"/>
                </a:cubicBezTo>
                <a:lnTo>
                  <a:pt x="11533407" y="2666496"/>
                </a:lnTo>
                <a:cubicBezTo>
                  <a:pt x="11533407" y="2701983"/>
                  <a:pt x="11504639" y="2730751"/>
                  <a:pt x="11469153" y="2730751"/>
                </a:cubicBezTo>
                <a:lnTo>
                  <a:pt x="64255" y="2730751"/>
                </a:lnTo>
                <a:cubicBezTo>
                  <a:pt x="28768" y="2730751"/>
                  <a:pt x="0" y="2701983"/>
                  <a:pt x="0" y="2666496"/>
                </a:cubicBezTo>
                <a:lnTo>
                  <a:pt x="0" y="64255"/>
                </a:lnTo>
                <a:cubicBezTo>
                  <a:pt x="0" y="28792"/>
                  <a:pt x="28792" y="0"/>
                  <a:pt x="64255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0" name="Shape 38"/>
          <p:cNvSpPr/>
          <p:nvPr/>
        </p:nvSpPr>
        <p:spPr>
          <a:xfrm>
            <a:off x="5904120" y="3373281"/>
            <a:ext cx="385518" cy="385518"/>
          </a:xfrm>
          <a:custGeom>
            <a:avLst/>
            <a:gdLst/>
            <a:ahLst/>
            <a:cxnLst/>
            <a:rect l="l" t="t" r="r" b="b"/>
            <a:pathLst>
              <a:path w="385518" h="385518">
                <a:moveTo>
                  <a:pt x="181464" y="65583"/>
                </a:moveTo>
                <a:lnTo>
                  <a:pt x="192759" y="81170"/>
                </a:lnTo>
                <a:lnTo>
                  <a:pt x="204053" y="65583"/>
                </a:lnTo>
                <a:cubicBezTo>
                  <a:pt x="222877" y="39531"/>
                  <a:pt x="253147" y="24095"/>
                  <a:pt x="285298" y="24095"/>
                </a:cubicBezTo>
                <a:cubicBezTo>
                  <a:pt x="340641" y="24095"/>
                  <a:pt x="385518" y="68972"/>
                  <a:pt x="385518" y="124314"/>
                </a:cubicBezTo>
                <a:lnTo>
                  <a:pt x="385518" y="126272"/>
                </a:lnTo>
                <a:cubicBezTo>
                  <a:pt x="385518" y="210755"/>
                  <a:pt x="280178" y="308866"/>
                  <a:pt x="225212" y="350806"/>
                </a:cubicBezTo>
                <a:cubicBezTo>
                  <a:pt x="215875" y="357884"/>
                  <a:pt x="204430" y="361423"/>
                  <a:pt x="192759" y="361423"/>
                </a:cubicBezTo>
                <a:cubicBezTo>
                  <a:pt x="181088" y="361423"/>
                  <a:pt x="169568" y="357959"/>
                  <a:pt x="160306" y="350806"/>
                </a:cubicBezTo>
                <a:cubicBezTo>
                  <a:pt x="105340" y="308866"/>
                  <a:pt x="0" y="210755"/>
                  <a:pt x="0" y="126272"/>
                </a:cubicBezTo>
                <a:lnTo>
                  <a:pt x="0" y="124314"/>
                </a:lnTo>
                <a:cubicBezTo>
                  <a:pt x="0" y="68972"/>
                  <a:pt x="44877" y="24095"/>
                  <a:pt x="100220" y="24095"/>
                </a:cubicBezTo>
                <a:cubicBezTo>
                  <a:pt x="132371" y="24095"/>
                  <a:pt x="162640" y="39531"/>
                  <a:pt x="181464" y="6558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1" name="Text 39"/>
          <p:cNvSpPr/>
          <p:nvPr/>
        </p:nvSpPr>
        <p:spPr>
          <a:xfrm>
            <a:off x="534103" y="3887304"/>
            <a:ext cx="11123794" cy="28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97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Special Thanks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98356" y="4469597"/>
            <a:ext cx="3533913" cy="1036079"/>
          </a:xfrm>
          <a:custGeom>
            <a:avLst/>
            <a:gdLst/>
            <a:ahLst/>
            <a:cxnLst/>
            <a:rect l="l" t="t" r="r" b="b"/>
            <a:pathLst>
              <a:path w="3533913" h="1036079">
                <a:moveTo>
                  <a:pt x="64258" y="0"/>
                </a:moveTo>
                <a:lnTo>
                  <a:pt x="3469655" y="0"/>
                </a:lnTo>
                <a:cubicBezTo>
                  <a:pt x="3505144" y="0"/>
                  <a:pt x="3533913" y="28769"/>
                  <a:pt x="3533913" y="64258"/>
                </a:cubicBezTo>
                <a:lnTo>
                  <a:pt x="3533913" y="971821"/>
                </a:lnTo>
                <a:cubicBezTo>
                  <a:pt x="3533913" y="1007310"/>
                  <a:pt x="3505144" y="1036079"/>
                  <a:pt x="3469655" y="1036079"/>
                </a:cubicBezTo>
                <a:lnTo>
                  <a:pt x="64258" y="1036079"/>
                </a:lnTo>
                <a:cubicBezTo>
                  <a:pt x="28769" y="1036079"/>
                  <a:pt x="0" y="1007310"/>
                  <a:pt x="0" y="971821"/>
                </a:cubicBezTo>
                <a:lnTo>
                  <a:pt x="0" y="64258"/>
                </a:lnTo>
                <a:cubicBezTo>
                  <a:pt x="0" y="28793"/>
                  <a:pt x="28793" y="0"/>
                  <a:pt x="64258" y="0"/>
                </a:cubicBezTo>
                <a:close/>
              </a:path>
            </a:pathLst>
          </a:custGeom>
          <a:solidFill>
            <a:srgbClr val="0B0C10">
              <a:alpha val="60000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3" name="Shape 41"/>
          <p:cNvSpPr/>
          <p:nvPr/>
        </p:nvSpPr>
        <p:spPr>
          <a:xfrm>
            <a:off x="763004" y="4650308"/>
            <a:ext cx="240949" cy="192759"/>
          </a:xfrm>
          <a:custGeom>
            <a:avLst/>
            <a:gdLst/>
            <a:ahLst/>
            <a:cxnLst/>
            <a:rect l="l" t="t" r="r" b="b"/>
            <a:pathLst>
              <a:path w="240949" h="192759">
                <a:moveTo>
                  <a:pt x="120474" y="6024"/>
                </a:moveTo>
                <a:cubicBezTo>
                  <a:pt x="142084" y="6024"/>
                  <a:pt x="159628" y="23568"/>
                  <a:pt x="159628" y="45178"/>
                </a:cubicBezTo>
                <a:cubicBezTo>
                  <a:pt x="159628" y="66788"/>
                  <a:pt x="142084" y="84332"/>
                  <a:pt x="120474" y="84332"/>
                </a:cubicBezTo>
                <a:cubicBezTo>
                  <a:pt x="98865" y="84332"/>
                  <a:pt x="81320" y="66788"/>
                  <a:pt x="81320" y="45178"/>
                </a:cubicBezTo>
                <a:cubicBezTo>
                  <a:pt x="81320" y="23568"/>
                  <a:pt x="98865" y="6024"/>
                  <a:pt x="120474" y="6024"/>
                </a:cubicBezTo>
                <a:close/>
                <a:moveTo>
                  <a:pt x="36142" y="33130"/>
                </a:moveTo>
                <a:cubicBezTo>
                  <a:pt x="51103" y="33130"/>
                  <a:pt x="63249" y="45277"/>
                  <a:pt x="63249" y="60237"/>
                </a:cubicBezTo>
                <a:cubicBezTo>
                  <a:pt x="63249" y="75198"/>
                  <a:pt x="51103" y="87344"/>
                  <a:pt x="36142" y="87344"/>
                </a:cubicBezTo>
                <a:cubicBezTo>
                  <a:pt x="21182" y="87344"/>
                  <a:pt x="9036" y="75198"/>
                  <a:pt x="9036" y="60237"/>
                </a:cubicBezTo>
                <a:cubicBezTo>
                  <a:pt x="9036" y="45277"/>
                  <a:pt x="21182" y="33130"/>
                  <a:pt x="36142" y="33130"/>
                </a:cubicBezTo>
                <a:close/>
                <a:moveTo>
                  <a:pt x="0" y="156617"/>
                </a:moveTo>
                <a:cubicBezTo>
                  <a:pt x="0" y="129999"/>
                  <a:pt x="21572" y="108427"/>
                  <a:pt x="48190" y="108427"/>
                </a:cubicBezTo>
                <a:cubicBezTo>
                  <a:pt x="53009" y="108427"/>
                  <a:pt x="57677" y="109142"/>
                  <a:pt x="62082" y="110460"/>
                </a:cubicBezTo>
                <a:cubicBezTo>
                  <a:pt x="49696" y="124314"/>
                  <a:pt x="42166" y="142611"/>
                  <a:pt x="42166" y="162640"/>
                </a:cubicBezTo>
                <a:lnTo>
                  <a:pt x="42166" y="168664"/>
                </a:lnTo>
                <a:cubicBezTo>
                  <a:pt x="42166" y="172956"/>
                  <a:pt x="43070" y="177022"/>
                  <a:pt x="44688" y="180711"/>
                </a:cubicBezTo>
                <a:lnTo>
                  <a:pt x="12047" y="180711"/>
                </a:lnTo>
                <a:cubicBezTo>
                  <a:pt x="5384" y="180711"/>
                  <a:pt x="0" y="175328"/>
                  <a:pt x="0" y="168664"/>
                </a:cubicBezTo>
                <a:lnTo>
                  <a:pt x="0" y="156617"/>
                </a:lnTo>
                <a:close/>
                <a:moveTo>
                  <a:pt x="196260" y="180711"/>
                </a:moveTo>
                <a:cubicBezTo>
                  <a:pt x="197879" y="177022"/>
                  <a:pt x="198783" y="172956"/>
                  <a:pt x="198783" y="168664"/>
                </a:cubicBezTo>
                <a:lnTo>
                  <a:pt x="198783" y="162640"/>
                </a:lnTo>
                <a:cubicBezTo>
                  <a:pt x="198783" y="142611"/>
                  <a:pt x="191253" y="124314"/>
                  <a:pt x="178867" y="110460"/>
                </a:cubicBezTo>
                <a:cubicBezTo>
                  <a:pt x="183272" y="109142"/>
                  <a:pt x="187940" y="108427"/>
                  <a:pt x="192759" y="108427"/>
                </a:cubicBezTo>
                <a:cubicBezTo>
                  <a:pt x="219376" y="108427"/>
                  <a:pt x="240949" y="129999"/>
                  <a:pt x="240949" y="156617"/>
                </a:cubicBezTo>
                <a:lnTo>
                  <a:pt x="240949" y="168664"/>
                </a:lnTo>
                <a:cubicBezTo>
                  <a:pt x="240949" y="175328"/>
                  <a:pt x="235565" y="180711"/>
                  <a:pt x="228901" y="180711"/>
                </a:cubicBezTo>
                <a:lnTo>
                  <a:pt x="196260" y="180711"/>
                </a:lnTo>
                <a:close/>
                <a:moveTo>
                  <a:pt x="177700" y="60237"/>
                </a:moveTo>
                <a:cubicBezTo>
                  <a:pt x="177700" y="45277"/>
                  <a:pt x="189846" y="33130"/>
                  <a:pt x="204806" y="33130"/>
                </a:cubicBezTo>
                <a:cubicBezTo>
                  <a:pt x="219767" y="33130"/>
                  <a:pt x="231913" y="45277"/>
                  <a:pt x="231913" y="60237"/>
                </a:cubicBezTo>
                <a:cubicBezTo>
                  <a:pt x="231913" y="75198"/>
                  <a:pt x="219767" y="87344"/>
                  <a:pt x="204806" y="87344"/>
                </a:cubicBezTo>
                <a:cubicBezTo>
                  <a:pt x="189846" y="87344"/>
                  <a:pt x="177700" y="75198"/>
                  <a:pt x="177700" y="60237"/>
                </a:cubicBezTo>
                <a:close/>
                <a:moveTo>
                  <a:pt x="60237" y="162640"/>
                </a:moveTo>
                <a:cubicBezTo>
                  <a:pt x="60237" y="129359"/>
                  <a:pt x="87193" y="102403"/>
                  <a:pt x="120474" y="102403"/>
                </a:cubicBezTo>
                <a:cubicBezTo>
                  <a:pt x="153755" y="102403"/>
                  <a:pt x="180711" y="129359"/>
                  <a:pt x="180711" y="162640"/>
                </a:cubicBezTo>
                <a:lnTo>
                  <a:pt x="180711" y="168664"/>
                </a:lnTo>
                <a:cubicBezTo>
                  <a:pt x="180711" y="175328"/>
                  <a:pt x="175328" y="180711"/>
                  <a:pt x="168664" y="180711"/>
                </a:cubicBezTo>
                <a:lnTo>
                  <a:pt x="72285" y="180711"/>
                </a:lnTo>
                <a:cubicBezTo>
                  <a:pt x="65621" y="180711"/>
                  <a:pt x="60237" y="175328"/>
                  <a:pt x="60237" y="168664"/>
                </a:cubicBezTo>
                <a:lnTo>
                  <a:pt x="60237" y="162640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4" name="Text 42"/>
          <p:cNvSpPr/>
          <p:nvPr/>
        </p:nvSpPr>
        <p:spPr>
          <a:xfrm>
            <a:off x="1100332" y="4634245"/>
            <a:ext cx="1871368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5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Colosseum Community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63004" y="4955510"/>
            <a:ext cx="3268870" cy="385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invaluable feedback, testing, and encouragement throughout the hackathon journey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330926" y="4469597"/>
            <a:ext cx="3533913" cy="1036079"/>
          </a:xfrm>
          <a:custGeom>
            <a:avLst/>
            <a:gdLst/>
            <a:ahLst/>
            <a:cxnLst/>
            <a:rect l="l" t="t" r="r" b="b"/>
            <a:pathLst>
              <a:path w="3533913" h="1036079">
                <a:moveTo>
                  <a:pt x="64258" y="0"/>
                </a:moveTo>
                <a:lnTo>
                  <a:pt x="3469655" y="0"/>
                </a:lnTo>
                <a:cubicBezTo>
                  <a:pt x="3505144" y="0"/>
                  <a:pt x="3533913" y="28769"/>
                  <a:pt x="3533913" y="64258"/>
                </a:cubicBezTo>
                <a:lnTo>
                  <a:pt x="3533913" y="971821"/>
                </a:lnTo>
                <a:cubicBezTo>
                  <a:pt x="3533913" y="1007310"/>
                  <a:pt x="3505144" y="1036079"/>
                  <a:pt x="3469655" y="1036079"/>
                </a:cubicBezTo>
                <a:lnTo>
                  <a:pt x="64258" y="1036079"/>
                </a:lnTo>
                <a:cubicBezTo>
                  <a:pt x="28769" y="1036079"/>
                  <a:pt x="0" y="1007310"/>
                  <a:pt x="0" y="971821"/>
                </a:cubicBezTo>
                <a:lnTo>
                  <a:pt x="0" y="64258"/>
                </a:lnTo>
                <a:cubicBezTo>
                  <a:pt x="0" y="28793"/>
                  <a:pt x="28793" y="0"/>
                  <a:pt x="64258" y="0"/>
                </a:cubicBezTo>
                <a:close/>
              </a:path>
            </a:pathLst>
          </a:custGeom>
          <a:solidFill>
            <a:srgbClr val="0B0C10">
              <a:alpha val="60000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7" name="Shape 45"/>
          <p:cNvSpPr/>
          <p:nvPr/>
        </p:nvSpPr>
        <p:spPr>
          <a:xfrm>
            <a:off x="4507622" y="4650308"/>
            <a:ext cx="216854" cy="192759"/>
          </a:xfrm>
          <a:custGeom>
            <a:avLst/>
            <a:gdLst/>
            <a:ahLst/>
            <a:cxnLst/>
            <a:rect l="l" t="t" r="r" b="b"/>
            <a:pathLst>
              <a:path w="216854" h="192759">
                <a:moveTo>
                  <a:pt x="144569" y="54213"/>
                </a:moveTo>
                <a:cubicBezTo>
                  <a:pt x="144569" y="90808"/>
                  <a:pt x="112192" y="120474"/>
                  <a:pt x="72285" y="120474"/>
                </a:cubicBezTo>
                <a:cubicBezTo>
                  <a:pt x="62233" y="120474"/>
                  <a:pt x="52670" y="118592"/>
                  <a:pt x="43973" y="115204"/>
                </a:cubicBezTo>
                <a:lnTo>
                  <a:pt x="13252" y="131468"/>
                </a:lnTo>
                <a:cubicBezTo>
                  <a:pt x="9751" y="133312"/>
                  <a:pt x="5459" y="132672"/>
                  <a:pt x="2635" y="129886"/>
                </a:cubicBezTo>
                <a:cubicBezTo>
                  <a:pt x="-188" y="127100"/>
                  <a:pt x="-828" y="122771"/>
                  <a:pt x="1054" y="119270"/>
                </a:cubicBezTo>
                <a:lnTo>
                  <a:pt x="14457" y="93970"/>
                </a:lnTo>
                <a:cubicBezTo>
                  <a:pt x="5384" y="82901"/>
                  <a:pt x="0" y="69122"/>
                  <a:pt x="0" y="54213"/>
                </a:cubicBezTo>
                <a:cubicBezTo>
                  <a:pt x="0" y="17619"/>
                  <a:pt x="32377" y="-12047"/>
                  <a:pt x="72285" y="-12047"/>
                </a:cubicBezTo>
                <a:cubicBezTo>
                  <a:pt x="112192" y="-12047"/>
                  <a:pt x="144569" y="17619"/>
                  <a:pt x="144569" y="54213"/>
                </a:cubicBezTo>
                <a:close/>
                <a:moveTo>
                  <a:pt x="144569" y="192759"/>
                </a:moveTo>
                <a:cubicBezTo>
                  <a:pt x="109142" y="192759"/>
                  <a:pt x="79664" y="169379"/>
                  <a:pt x="73489" y="138545"/>
                </a:cubicBezTo>
                <a:cubicBezTo>
                  <a:pt x="118667" y="137981"/>
                  <a:pt x="157934" y="105829"/>
                  <a:pt x="162264" y="62233"/>
                </a:cubicBezTo>
                <a:cubicBezTo>
                  <a:pt x="193625" y="69461"/>
                  <a:pt x="216854" y="95476"/>
                  <a:pt x="216854" y="126498"/>
                </a:cubicBezTo>
                <a:cubicBezTo>
                  <a:pt x="216854" y="141407"/>
                  <a:pt x="211470" y="155186"/>
                  <a:pt x="202397" y="166255"/>
                </a:cubicBezTo>
                <a:lnTo>
                  <a:pt x="215800" y="191554"/>
                </a:lnTo>
                <a:cubicBezTo>
                  <a:pt x="217644" y="195055"/>
                  <a:pt x="217004" y="199347"/>
                  <a:pt x="214218" y="202171"/>
                </a:cubicBezTo>
                <a:cubicBezTo>
                  <a:pt x="211432" y="204995"/>
                  <a:pt x="207103" y="205635"/>
                  <a:pt x="203602" y="203752"/>
                </a:cubicBezTo>
                <a:lnTo>
                  <a:pt x="172881" y="187488"/>
                </a:lnTo>
                <a:cubicBezTo>
                  <a:pt x="164184" y="190876"/>
                  <a:pt x="154621" y="192759"/>
                  <a:pt x="144569" y="1927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8" name="Text 46"/>
          <p:cNvSpPr/>
          <p:nvPr/>
        </p:nvSpPr>
        <p:spPr>
          <a:xfrm>
            <a:off x="4832902" y="4634245"/>
            <a:ext cx="1598292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5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Forum Contributors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495574" y="4955510"/>
            <a:ext cx="3268870" cy="385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suggestions, bug reports, and feature ideas that shaped the final product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063559" y="4469597"/>
            <a:ext cx="3533913" cy="1036079"/>
          </a:xfrm>
          <a:custGeom>
            <a:avLst/>
            <a:gdLst/>
            <a:ahLst/>
            <a:cxnLst/>
            <a:rect l="l" t="t" r="r" b="b"/>
            <a:pathLst>
              <a:path w="3533913" h="1036079">
                <a:moveTo>
                  <a:pt x="64258" y="0"/>
                </a:moveTo>
                <a:lnTo>
                  <a:pt x="3469655" y="0"/>
                </a:lnTo>
                <a:cubicBezTo>
                  <a:pt x="3505144" y="0"/>
                  <a:pt x="3533913" y="28769"/>
                  <a:pt x="3533913" y="64258"/>
                </a:cubicBezTo>
                <a:lnTo>
                  <a:pt x="3533913" y="971821"/>
                </a:lnTo>
                <a:cubicBezTo>
                  <a:pt x="3533913" y="1007310"/>
                  <a:pt x="3505144" y="1036079"/>
                  <a:pt x="3469655" y="1036079"/>
                </a:cubicBezTo>
                <a:lnTo>
                  <a:pt x="64258" y="1036079"/>
                </a:lnTo>
                <a:cubicBezTo>
                  <a:pt x="28769" y="1036079"/>
                  <a:pt x="0" y="1007310"/>
                  <a:pt x="0" y="971821"/>
                </a:cubicBezTo>
                <a:lnTo>
                  <a:pt x="0" y="64258"/>
                </a:lnTo>
                <a:cubicBezTo>
                  <a:pt x="0" y="28793"/>
                  <a:pt x="28793" y="0"/>
                  <a:pt x="64258" y="0"/>
                </a:cubicBezTo>
                <a:close/>
              </a:path>
            </a:pathLst>
          </a:custGeom>
          <a:solidFill>
            <a:srgbClr val="0B0C10">
              <a:alpha val="60000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1" name="Shape 49"/>
          <p:cNvSpPr/>
          <p:nvPr/>
        </p:nvSpPr>
        <p:spPr>
          <a:xfrm>
            <a:off x="8264349" y="4650308"/>
            <a:ext cx="168664" cy="192759"/>
          </a:xfrm>
          <a:custGeom>
            <a:avLst/>
            <a:gdLst/>
            <a:ahLst/>
            <a:cxnLst/>
            <a:rect l="l" t="t" r="r" b="b"/>
            <a:pathLst>
              <a:path w="168664" h="192759">
                <a:moveTo>
                  <a:pt x="30119" y="39154"/>
                </a:moveTo>
                <a:cubicBezTo>
                  <a:pt x="35105" y="39154"/>
                  <a:pt x="39154" y="35105"/>
                  <a:pt x="39154" y="30119"/>
                </a:cubicBezTo>
                <a:cubicBezTo>
                  <a:pt x="39154" y="25132"/>
                  <a:pt x="35105" y="21083"/>
                  <a:pt x="30119" y="21083"/>
                </a:cubicBezTo>
                <a:cubicBezTo>
                  <a:pt x="25132" y="21083"/>
                  <a:pt x="21083" y="25132"/>
                  <a:pt x="21083" y="30119"/>
                </a:cubicBezTo>
                <a:cubicBezTo>
                  <a:pt x="21083" y="35105"/>
                  <a:pt x="25132" y="39154"/>
                  <a:pt x="30119" y="39154"/>
                </a:cubicBezTo>
                <a:close/>
                <a:moveTo>
                  <a:pt x="60237" y="30119"/>
                </a:moveTo>
                <a:cubicBezTo>
                  <a:pt x="60237" y="42467"/>
                  <a:pt x="52820" y="53084"/>
                  <a:pt x="42166" y="57715"/>
                </a:cubicBezTo>
                <a:lnTo>
                  <a:pt x="42166" y="84332"/>
                </a:lnTo>
                <a:lnTo>
                  <a:pt x="108427" y="84332"/>
                </a:lnTo>
                <a:cubicBezTo>
                  <a:pt x="118404" y="84332"/>
                  <a:pt x="126498" y="76238"/>
                  <a:pt x="126498" y="66261"/>
                </a:cubicBezTo>
                <a:lnTo>
                  <a:pt x="126498" y="57715"/>
                </a:lnTo>
                <a:cubicBezTo>
                  <a:pt x="115844" y="53084"/>
                  <a:pt x="108427" y="42467"/>
                  <a:pt x="108427" y="30119"/>
                </a:cubicBezTo>
                <a:cubicBezTo>
                  <a:pt x="108427" y="13478"/>
                  <a:pt x="121905" y="0"/>
                  <a:pt x="138545" y="0"/>
                </a:cubicBezTo>
                <a:cubicBezTo>
                  <a:pt x="155186" y="0"/>
                  <a:pt x="168664" y="13478"/>
                  <a:pt x="168664" y="30119"/>
                </a:cubicBezTo>
                <a:cubicBezTo>
                  <a:pt x="168664" y="42467"/>
                  <a:pt x="161247" y="53084"/>
                  <a:pt x="150593" y="57715"/>
                </a:cubicBezTo>
                <a:lnTo>
                  <a:pt x="150593" y="66261"/>
                </a:lnTo>
                <a:cubicBezTo>
                  <a:pt x="150593" y="89565"/>
                  <a:pt x="131731" y="108427"/>
                  <a:pt x="108427" y="108427"/>
                </a:cubicBezTo>
                <a:lnTo>
                  <a:pt x="42166" y="108427"/>
                </a:lnTo>
                <a:lnTo>
                  <a:pt x="42166" y="135044"/>
                </a:lnTo>
                <a:cubicBezTo>
                  <a:pt x="52820" y="139675"/>
                  <a:pt x="60237" y="150292"/>
                  <a:pt x="60237" y="162640"/>
                </a:cubicBezTo>
                <a:cubicBezTo>
                  <a:pt x="60237" y="179281"/>
                  <a:pt x="46759" y="192759"/>
                  <a:pt x="30119" y="192759"/>
                </a:cubicBezTo>
                <a:cubicBezTo>
                  <a:pt x="13478" y="192759"/>
                  <a:pt x="0" y="179281"/>
                  <a:pt x="0" y="162640"/>
                </a:cubicBezTo>
                <a:cubicBezTo>
                  <a:pt x="0" y="150292"/>
                  <a:pt x="7417" y="139675"/>
                  <a:pt x="18071" y="135044"/>
                </a:cubicBezTo>
                <a:lnTo>
                  <a:pt x="18071" y="57752"/>
                </a:lnTo>
                <a:cubicBezTo>
                  <a:pt x="7417" y="53084"/>
                  <a:pt x="0" y="42467"/>
                  <a:pt x="0" y="30119"/>
                </a:cubicBezTo>
                <a:cubicBezTo>
                  <a:pt x="0" y="13478"/>
                  <a:pt x="13478" y="0"/>
                  <a:pt x="30119" y="0"/>
                </a:cubicBezTo>
                <a:cubicBezTo>
                  <a:pt x="46759" y="0"/>
                  <a:pt x="60237" y="13478"/>
                  <a:pt x="60237" y="30119"/>
                </a:cubicBezTo>
                <a:close/>
                <a:moveTo>
                  <a:pt x="147581" y="30119"/>
                </a:moveTo>
                <a:cubicBezTo>
                  <a:pt x="147581" y="25132"/>
                  <a:pt x="143532" y="21083"/>
                  <a:pt x="138545" y="21083"/>
                </a:cubicBezTo>
                <a:cubicBezTo>
                  <a:pt x="133559" y="21083"/>
                  <a:pt x="129510" y="25132"/>
                  <a:pt x="129510" y="30119"/>
                </a:cubicBezTo>
                <a:cubicBezTo>
                  <a:pt x="129510" y="35105"/>
                  <a:pt x="133559" y="39154"/>
                  <a:pt x="138545" y="39154"/>
                </a:cubicBezTo>
                <a:cubicBezTo>
                  <a:pt x="143532" y="39154"/>
                  <a:pt x="147581" y="35105"/>
                  <a:pt x="147581" y="30119"/>
                </a:cubicBezTo>
                <a:close/>
                <a:moveTo>
                  <a:pt x="30119" y="171676"/>
                </a:moveTo>
                <a:cubicBezTo>
                  <a:pt x="35105" y="171676"/>
                  <a:pt x="39154" y="167627"/>
                  <a:pt x="39154" y="162640"/>
                </a:cubicBezTo>
                <a:cubicBezTo>
                  <a:pt x="39154" y="157653"/>
                  <a:pt x="35105" y="153605"/>
                  <a:pt x="30119" y="153605"/>
                </a:cubicBezTo>
                <a:cubicBezTo>
                  <a:pt x="25132" y="153605"/>
                  <a:pt x="21083" y="157653"/>
                  <a:pt x="21083" y="162640"/>
                </a:cubicBezTo>
                <a:cubicBezTo>
                  <a:pt x="21083" y="167627"/>
                  <a:pt x="25132" y="171676"/>
                  <a:pt x="30119" y="17167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2" name="Text 50"/>
          <p:cNvSpPr/>
          <p:nvPr/>
        </p:nvSpPr>
        <p:spPr>
          <a:xfrm>
            <a:off x="8565535" y="4634245"/>
            <a:ext cx="1975779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5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Source Ecosystem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228207" y="4955510"/>
            <a:ext cx="3268870" cy="385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the foundational libraries, tools, and documentation that made this possible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25281" y="5979542"/>
            <a:ext cx="11541439" cy="554182"/>
          </a:xfrm>
          <a:custGeom>
            <a:avLst/>
            <a:gdLst/>
            <a:ahLst/>
            <a:cxnLst/>
            <a:rect l="l" t="t" r="r" b="b"/>
            <a:pathLst>
              <a:path w="11541439" h="554182">
                <a:moveTo>
                  <a:pt x="64252" y="0"/>
                </a:moveTo>
                <a:lnTo>
                  <a:pt x="11477187" y="0"/>
                </a:lnTo>
                <a:cubicBezTo>
                  <a:pt x="11512672" y="0"/>
                  <a:pt x="11541439" y="28767"/>
                  <a:pt x="11541439" y="64252"/>
                </a:cubicBezTo>
                <a:lnTo>
                  <a:pt x="11541439" y="489930"/>
                </a:lnTo>
                <a:cubicBezTo>
                  <a:pt x="11541439" y="525415"/>
                  <a:pt x="11512672" y="554182"/>
                  <a:pt x="11477187" y="554182"/>
                </a:cubicBezTo>
                <a:lnTo>
                  <a:pt x="64252" y="554182"/>
                </a:lnTo>
                <a:cubicBezTo>
                  <a:pt x="28767" y="554182"/>
                  <a:pt x="0" y="525415"/>
                  <a:pt x="0" y="489930"/>
                </a:cubicBezTo>
                <a:lnTo>
                  <a:pt x="0" y="64252"/>
                </a:lnTo>
                <a:cubicBezTo>
                  <a:pt x="0" y="28790"/>
                  <a:pt x="28790" y="0"/>
                  <a:pt x="64252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5" name="Text 53"/>
          <p:cNvSpPr/>
          <p:nvPr/>
        </p:nvSpPr>
        <p:spPr>
          <a:xfrm>
            <a:off x="449771" y="6144190"/>
            <a:ext cx="11292458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5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stands on the shoulders of giants. </a:t>
            </a:r>
            <a:r>
              <a:rPr lang="en-US" sz="1265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Thank you</a:t>
            </a:r>
            <a:r>
              <a:rPr lang="en-US" sz="1265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everyone who contributed to the open source Solana ecosystem.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5868" y="335868"/>
            <a:ext cx="11587438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b="1" kern="0" spc="53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 STARTED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5868" y="604562"/>
            <a:ext cx="11721785" cy="4030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74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Call to Action: Try It Yourself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0066" y="1213322"/>
            <a:ext cx="5650975" cy="5642579"/>
          </a:xfrm>
          <a:custGeom>
            <a:avLst/>
            <a:gdLst/>
            <a:ahLst/>
            <a:cxnLst/>
            <a:rect l="l" t="t" r="r" b="b"/>
            <a:pathLst>
              <a:path w="5650975" h="5642579">
                <a:moveTo>
                  <a:pt x="67147" y="0"/>
                </a:moveTo>
                <a:lnTo>
                  <a:pt x="5583829" y="0"/>
                </a:lnTo>
                <a:cubicBezTo>
                  <a:pt x="5620913" y="0"/>
                  <a:pt x="5650975" y="30063"/>
                  <a:pt x="5650975" y="67147"/>
                </a:cubicBezTo>
                <a:lnTo>
                  <a:pt x="5650975" y="5575432"/>
                </a:lnTo>
                <a:cubicBezTo>
                  <a:pt x="5650975" y="5612516"/>
                  <a:pt x="5620913" y="5642579"/>
                  <a:pt x="5583829" y="5642579"/>
                </a:cubicBezTo>
                <a:lnTo>
                  <a:pt x="67147" y="5642579"/>
                </a:lnTo>
                <a:cubicBezTo>
                  <a:pt x="30063" y="5642579"/>
                  <a:pt x="0" y="5612516"/>
                  <a:pt x="0" y="5575432"/>
                </a:cubicBezTo>
                <a:lnTo>
                  <a:pt x="0" y="67147"/>
                </a:lnTo>
                <a:cubicBezTo>
                  <a:pt x="0" y="30063"/>
                  <a:pt x="30063" y="0"/>
                  <a:pt x="6714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570975" y="1452628"/>
            <a:ext cx="201521" cy="201521"/>
          </a:xfrm>
          <a:custGeom>
            <a:avLst/>
            <a:gdLst/>
            <a:ahLst/>
            <a:cxnLst/>
            <a:rect l="l" t="t" r="r" b="b"/>
            <a:pathLst>
              <a:path w="201521" h="201521">
                <a:moveTo>
                  <a:pt x="3700" y="46680"/>
                </a:moveTo>
                <a:cubicBezTo>
                  <a:pt x="-1220" y="41760"/>
                  <a:pt x="-1220" y="33770"/>
                  <a:pt x="3700" y="28851"/>
                </a:cubicBezTo>
                <a:cubicBezTo>
                  <a:pt x="8620" y="23931"/>
                  <a:pt x="16610" y="23931"/>
                  <a:pt x="21530" y="28851"/>
                </a:cubicBezTo>
                <a:lnTo>
                  <a:pt x="84505" y="91826"/>
                </a:lnTo>
                <a:cubicBezTo>
                  <a:pt x="89425" y="96746"/>
                  <a:pt x="89425" y="104736"/>
                  <a:pt x="84505" y="109656"/>
                </a:cubicBezTo>
                <a:lnTo>
                  <a:pt x="21530" y="172631"/>
                </a:lnTo>
                <a:cubicBezTo>
                  <a:pt x="16610" y="177551"/>
                  <a:pt x="8620" y="177551"/>
                  <a:pt x="3700" y="172631"/>
                </a:cubicBezTo>
                <a:cubicBezTo>
                  <a:pt x="-1220" y="167711"/>
                  <a:pt x="-1220" y="159721"/>
                  <a:pt x="3700" y="154801"/>
                </a:cubicBezTo>
                <a:lnTo>
                  <a:pt x="57740" y="100760"/>
                </a:lnTo>
                <a:lnTo>
                  <a:pt x="3700" y="46680"/>
                </a:lnTo>
                <a:close/>
                <a:moveTo>
                  <a:pt x="88165" y="151140"/>
                </a:moveTo>
                <a:lnTo>
                  <a:pt x="188926" y="151140"/>
                </a:lnTo>
                <a:cubicBezTo>
                  <a:pt x="195892" y="151140"/>
                  <a:pt x="201521" y="156769"/>
                  <a:pt x="201521" y="163736"/>
                </a:cubicBezTo>
                <a:cubicBezTo>
                  <a:pt x="201521" y="170702"/>
                  <a:pt x="195892" y="176331"/>
                  <a:pt x="188926" y="176331"/>
                </a:cubicBezTo>
                <a:lnTo>
                  <a:pt x="88165" y="176331"/>
                </a:lnTo>
                <a:cubicBezTo>
                  <a:pt x="81199" y="176331"/>
                  <a:pt x="75570" y="170702"/>
                  <a:pt x="75570" y="163736"/>
                </a:cubicBezTo>
                <a:cubicBezTo>
                  <a:pt x="75570" y="156769"/>
                  <a:pt x="81199" y="151140"/>
                  <a:pt x="88165" y="15114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Text 4"/>
          <p:cNvSpPr/>
          <p:nvPr/>
        </p:nvSpPr>
        <p:spPr>
          <a:xfrm>
            <a:off x="797686" y="1419041"/>
            <a:ext cx="5088397" cy="2686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87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Quick Start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9983" y="1859868"/>
            <a:ext cx="5231140" cy="4164760"/>
          </a:xfrm>
          <a:custGeom>
            <a:avLst/>
            <a:gdLst/>
            <a:ahLst/>
            <a:cxnLst/>
            <a:rect l="l" t="t" r="r" b="b"/>
            <a:pathLst>
              <a:path w="5231140" h="4164760">
                <a:moveTo>
                  <a:pt x="67178" y="0"/>
                </a:moveTo>
                <a:lnTo>
                  <a:pt x="5163963" y="0"/>
                </a:lnTo>
                <a:cubicBezTo>
                  <a:pt x="5201064" y="0"/>
                  <a:pt x="5231140" y="30076"/>
                  <a:pt x="5231140" y="67178"/>
                </a:cubicBezTo>
                <a:lnTo>
                  <a:pt x="5231140" y="4097583"/>
                </a:lnTo>
                <a:cubicBezTo>
                  <a:pt x="5231140" y="4134684"/>
                  <a:pt x="5201064" y="4164760"/>
                  <a:pt x="5163963" y="4164760"/>
                </a:cubicBezTo>
                <a:lnTo>
                  <a:pt x="67178" y="4164760"/>
                </a:lnTo>
                <a:cubicBezTo>
                  <a:pt x="30076" y="4164760"/>
                  <a:pt x="0" y="4134684"/>
                  <a:pt x="0" y="4097583"/>
                </a:cubicBezTo>
                <a:lnTo>
                  <a:pt x="0" y="67178"/>
                </a:lnTo>
                <a:cubicBezTo>
                  <a:pt x="0" y="30101"/>
                  <a:pt x="30101" y="0"/>
                  <a:pt x="67178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8" name="Text 6"/>
          <p:cNvSpPr/>
          <p:nvPr/>
        </p:nvSpPr>
        <p:spPr>
          <a:xfrm>
            <a:off x="722116" y="2032000"/>
            <a:ext cx="4954050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C5C6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Clone the repository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2116" y="2334281"/>
            <a:ext cx="4954050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66FC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 https://github.com/Osman-SK/Offline-Signer.git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2116" y="2670149"/>
            <a:ext cx="4954050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66FC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Offline-Signer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2116" y="3039603"/>
            <a:ext cx="4954050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C5C6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Start Offline Signer (air-gapped)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2116" y="3341884"/>
            <a:ext cx="4954050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66FC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backend &amp;&amp; npm install &amp;&amp; npm start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2116" y="3677752"/>
            <a:ext cx="4954050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C5C6C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Start Transaction Creator (online)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2116" y="3980033"/>
            <a:ext cx="4954050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66FC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cd ../transaction-creator-and-broadcaster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2116" y="4181554"/>
            <a:ext cx="4954050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66FC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 &amp;&amp; npm run dev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9983" y="6163174"/>
            <a:ext cx="5231140" cy="478612"/>
          </a:xfrm>
          <a:custGeom>
            <a:avLst/>
            <a:gdLst/>
            <a:ahLst/>
            <a:cxnLst/>
            <a:rect l="l" t="t" r="r" b="b"/>
            <a:pathLst>
              <a:path w="5231140" h="478612">
                <a:moveTo>
                  <a:pt x="67173" y="0"/>
                </a:moveTo>
                <a:lnTo>
                  <a:pt x="5163967" y="0"/>
                </a:lnTo>
                <a:cubicBezTo>
                  <a:pt x="5201066" y="0"/>
                  <a:pt x="5231140" y="30074"/>
                  <a:pt x="5231140" y="67173"/>
                </a:cubicBezTo>
                <a:lnTo>
                  <a:pt x="5231140" y="411438"/>
                </a:lnTo>
                <a:cubicBezTo>
                  <a:pt x="5231140" y="448537"/>
                  <a:pt x="5201066" y="478612"/>
                  <a:pt x="5163967" y="478612"/>
                </a:cubicBezTo>
                <a:lnTo>
                  <a:pt x="67173" y="478612"/>
                </a:lnTo>
                <a:cubicBezTo>
                  <a:pt x="30074" y="478612"/>
                  <a:pt x="0" y="448537"/>
                  <a:pt x="0" y="411438"/>
                </a:cubicBezTo>
                <a:lnTo>
                  <a:pt x="0" y="67173"/>
                </a:lnTo>
                <a:cubicBezTo>
                  <a:pt x="0" y="30099"/>
                  <a:pt x="30099" y="0"/>
                  <a:pt x="67173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7" name="Shape 15"/>
          <p:cNvSpPr/>
          <p:nvPr/>
        </p:nvSpPr>
        <p:spPr>
          <a:xfrm>
            <a:off x="2119116" y="6339504"/>
            <a:ext cx="134347" cy="134347"/>
          </a:xfrm>
          <a:custGeom>
            <a:avLst/>
            <a:gdLst/>
            <a:ahLst/>
            <a:cxnLst/>
            <a:rect l="l" t="t" r="r" b="b"/>
            <a:pathLst>
              <a:path w="134347" h="134347">
                <a:moveTo>
                  <a:pt x="67174" y="134347"/>
                </a:moveTo>
                <a:cubicBezTo>
                  <a:pt x="104248" y="134347"/>
                  <a:pt x="134347" y="104248"/>
                  <a:pt x="134347" y="67174"/>
                </a:cubicBezTo>
                <a:cubicBezTo>
                  <a:pt x="134347" y="30099"/>
                  <a:pt x="104248" y="0"/>
                  <a:pt x="67174" y="0"/>
                </a:cubicBezTo>
                <a:cubicBezTo>
                  <a:pt x="30099" y="0"/>
                  <a:pt x="0" y="30099"/>
                  <a:pt x="0" y="67174"/>
                </a:cubicBezTo>
                <a:cubicBezTo>
                  <a:pt x="0" y="104248"/>
                  <a:pt x="30099" y="134347"/>
                  <a:pt x="67174" y="134347"/>
                </a:cubicBezTo>
                <a:close/>
                <a:moveTo>
                  <a:pt x="58777" y="41983"/>
                </a:moveTo>
                <a:cubicBezTo>
                  <a:pt x="58777" y="37349"/>
                  <a:pt x="62539" y="33587"/>
                  <a:pt x="67174" y="33587"/>
                </a:cubicBezTo>
                <a:cubicBezTo>
                  <a:pt x="71808" y="33587"/>
                  <a:pt x="75570" y="37349"/>
                  <a:pt x="75570" y="41983"/>
                </a:cubicBezTo>
                <a:cubicBezTo>
                  <a:pt x="75570" y="46618"/>
                  <a:pt x="71808" y="50380"/>
                  <a:pt x="67174" y="50380"/>
                </a:cubicBezTo>
                <a:cubicBezTo>
                  <a:pt x="62539" y="50380"/>
                  <a:pt x="58777" y="46618"/>
                  <a:pt x="58777" y="41983"/>
                </a:cubicBezTo>
                <a:close/>
                <a:moveTo>
                  <a:pt x="56678" y="58777"/>
                </a:moveTo>
                <a:lnTo>
                  <a:pt x="69273" y="58777"/>
                </a:lnTo>
                <a:cubicBezTo>
                  <a:pt x="72763" y="58777"/>
                  <a:pt x="75570" y="61585"/>
                  <a:pt x="75570" y="65074"/>
                </a:cubicBezTo>
                <a:lnTo>
                  <a:pt x="75570" y="88165"/>
                </a:lnTo>
                <a:lnTo>
                  <a:pt x="77669" y="88165"/>
                </a:lnTo>
                <a:cubicBezTo>
                  <a:pt x="81159" y="88165"/>
                  <a:pt x="83967" y="90973"/>
                  <a:pt x="83967" y="94463"/>
                </a:cubicBezTo>
                <a:cubicBezTo>
                  <a:pt x="83967" y="97953"/>
                  <a:pt x="81159" y="100760"/>
                  <a:pt x="77669" y="100760"/>
                </a:cubicBezTo>
                <a:lnTo>
                  <a:pt x="56678" y="100760"/>
                </a:lnTo>
                <a:cubicBezTo>
                  <a:pt x="53188" y="100760"/>
                  <a:pt x="50380" y="97953"/>
                  <a:pt x="50380" y="94463"/>
                </a:cubicBezTo>
                <a:cubicBezTo>
                  <a:pt x="50380" y="90973"/>
                  <a:pt x="53188" y="88165"/>
                  <a:pt x="56678" y="88165"/>
                </a:cubicBezTo>
                <a:lnTo>
                  <a:pt x="62975" y="88165"/>
                </a:lnTo>
                <a:lnTo>
                  <a:pt x="62975" y="71372"/>
                </a:lnTo>
                <a:lnTo>
                  <a:pt x="56678" y="71372"/>
                </a:lnTo>
                <a:cubicBezTo>
                  <a:pt x="53188" y="71372"/>
                  <a:pt x="50380" y="68564"/>
                  <a:pt x="50380" y="65074"/>
                </a:cubicBezTo>
                <a:cubicBezTo>
                  <a:pt x="50380" y="61585"/>
                  <a:pt x="53188" y="58777"/>
                  <a:pt x="56678" y="5877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8" name="Text 16"/>
          <p:cNvSpPr/>
          <p:nvPr/>
        </p:nvSpPr>
        <p:spPr>
          <a:xfrm>
            <a:off x="867288" y="6301719"/>
            <a:ext cx="4808877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8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Requires Node.js 18+ and npm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02795" y="1213322"/>
            <a:ext cx="5650975" cy="3182347"/>
          </a:xfrm>
          <a:custGeom>
            <a:avLst/>
            <a:gdLst/>
            <a:ahLst/>
            <a:cxnLst/>
            <a:rect l="l" t="t" r="r" b="b"/>
            <a:pathLst>
              <a:path w="5650975" h="3182347">
                <a:moveTo>
                  <a:pt x="67179" y="0"/>
                </a:moveTo>
                <a:lnTo>
                  <a:pt x="5583796" y="0"/>
                </a:lnTo>
                <a:cubicBezTo>
                  <a:pt x="5620898" y="0"/>
                  <a:pt x="5650975" y="30077"/>
                  <a:pt x="5650975" y="67179"/>
                </a:cubicBezTo>
                <a:lnTo>
                  <a:pt x="5650975" y="3115168"/>
                </a:lnTo>
                <a:cubicBezTo>
                  <a:pt x="5650975" y="3152270"/>
                  <a:pt x="5620898" y="3182347"/>
                  <a:pt x="5583796" y="3182347"/>
                </a:cubicBezTo>
                <a:lnTo>
                  <a:pt x="67179" y="3182347"/>
                </a:lnTo>
                <a:cubicBezTo>
                  <a:pt x="30077" y="3182347"/>
                  <a:pt x="0" y="3152270"/>
                  <a:pt x="0" y="3115168"/>
                </a:cubicBezTo>
                <a:lnTo>
                  <a:pt x="0" y="67179"/>
                </a:lnTo>
                <a:cubicBezTo>
                  <a:pt x="0" y="30077"/>
                  <a:pt x="30077" y="0"/>
                  <a:pt x="67179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0" name="Shape 18"/>
          <p:cNvSpPr/>
          <p:nvPr/>
        </p:nvSpPr>
        <p:spPr>
          <a:xfrm>
            <a:off x="6385424" y="1419041"/>
            <a:ext cx="188926" cy="167934"/>
          </a:xfrm>
          <a:custGeom>
            <a:avLst/>
            <a:gdLst/>
            <a:ahLst/>
            <a:cxnLst/>
            <a:rect l="l" t="t" r="r" b="b"/>
            <a:pathLst>
              <a:path w="188926" h="167934">
                <a:moveTo>
                  <a:pt x="137594" y="31488"/>
                </a:moveTo>
                <a:cubicBezTo>
                  <a:pt x="132150" y="31488"/>
                  <a:pt x="126869" y="32964"/>
                  <a:pt x="122244" y="35653"/>
                </a:cubicBezTo>
                <a:cubicBezTo>
                  <a:pt x="117062" y="30405"/>
                  <a:pt x="111027" y="26010"/>
                  <a:pt x="104368" y="22697"/>
                </a:cubicBezTo>
                <a:cubicBezTo>
                  <a:pt x="113618" y="14825"/>
                  <a:pt x="125393" y="10496"/>
                  <a:pt x="137594" y="10496"/>
                </a:cubicBezTo>
                <a:cubicBezTo>
                  <a:pt x="165933" y="10496"/>
                  <a:pt x="188926" y="33456"/>
                  <a:pt x="188926" y="61827"/>
                </a:cubicBezTo>
                <a:cubicBezTo>
                  <a:pt x="188926" y="75439"/>
                  <a:pt x="183514" y="88493"/>
                  <a:pt x="173903" y="98104"/>
                </a:cubicBezTo>
                <a:lnTo>
                  <a:pt x="150583" y="121424"/>
                </a:lnTo>
                <a:cubicBezTo>
                  <a:pt x="140973" y="131034"/>
                  <a:pt x="127918" y="136446"/>
                  <a:pt x="114307" y="136446"/>
                </a:cubicBezTo>
                <a:cubicBezTo>
                  <a:pt x="85968" y="136446"/>
                  <a:pt x="62975" y="113487"/>
                  <a:pt x="62975" y="85115"/>
                </a:cubicBezTo>
                <a:cubicBezTo>
                  <a:pt x="62975" y="84623"/>
                  <a:pt x="62975" y="84131"/>
                  <a:pt x="63008" y="83639"/>
                </a:cubicBezTo>
                <a:cubicBezTo>
                  <a:pt x="63172" y="77833"/>
                  <a:pt x="67994" y="73274"/>
                  <a:pt x="73799" y="73438"/>
                </a:cubicBezTo>
                <a:cubicBezTo>
                  <a:pt x="79605" y="73602"/>
                  <a:pt x="84164" y="78424"/>
                  <a:pt x="84000" y="84229"/>
                </a:cubicBezTo>
                <a:cubicBezTo>
                  <a:pt x="84000" y="84525"/>
                  <a:pt x="84000" y="84820"/>
                  <a:pt x="84000" y="85082"/>
                </a:cubicBezTo>
                <a:cubicBezTo>
                  <a:pt x="84000" y="101843"/>
                  <a:pt x="97579" y="115422"/>
                  <a:pt x="114339" y="115422"/>
                </a:cubicBezTo>
                <a:cubicBezTo>
                  <a:pt x="122375" y="115422"/>
                  <a:pt x="130083" y="112240"/>
                  <a:pt x="135790" y="106533"/>
                </a:cubicBezTo>
                <a:lnTo>
                  <a:pt x="159111" y="83213"/>
                </a:lnTo>
                <a:cubicBezTo>
                  <a:pt x="164785" y="77538"/>
                  <a:pt x="167999" y="69798"/>
                  <a:pt x="167999" y="61762"/>
                </a:cubicBezTo>
                <a:cubicBezTo>
                  <a:pt x="167999" y="45001"/>
                  <a:pt x="154420" y="31422"/>
                  <a:pt x="137660" y="31422"/>
                </a:cubicBezTo>
                <a:close/>
                <a:moveTo>
                  <a:pt x="90264" y="56842"/>
                </a:moveTo>
                <a:cubicBezTo>
                  <a:pt x="89641" y="56579"/>
                  <a:pt x="89018" y="56218"/>
                  <a:pt x="88460" y="55825"/>
                </a:cubicBezTo>
                <a:cubicBezTo>
                  <a:pt x="84328" y="53693"/>
                  <a:pt x="79605" y="52479"/>
                  <a:pt x="74652" y="52479"/>
                </a:cubicBezTo>
                <a:cubicBezTo>
                  <a:pt x="66616" y="52479"/>
                  <a:pt x="58908" y="55661"/>
                  <a:pt x="53201" y="61368"/>
                </a:cubicBezTo>
                <a:lnTo>
                  <a:pt x="29880" y="84689"/>
                </a:lnTo>
                <a:cubicBezTo>
                  <a:pt x="24206" y="90363"/>
                  <a:pt x="20992" y="98104"/>
                  <a:pt x="20992" y="106139"/>
                </a:cubicBezTo>
                <a:cubicBezTo>
                  <a:pt x="20992" y="122900"/>
                  <a:pt x="34571" y="136479"/>
                  <a:pt x="51331" y="136479"/>
                </a:cubicBezTo>
                <a:cubicBezTo>
                  <a:pt x="56743" y="136479"/>
                  <a:pt x="62024" y="135036"/>
                  <a:pt x="66649" y="132346"/>
                </a:cubicBezTo>
                <a:cubicBezTo>
                  <a:pt x="71831" y="137594"/>
                  <a:pt x="77866" y="141989"/>
                  <a:pt x="84557" y="145302"/>
                </a:cubicBezTo>
                <a:cubicBezTo>
                  <a:pt x="75308" y="153141"/>
                  <a:pt x="63566" y="157504"/>
                  <a:pt x="51331" y="157504"/>
                </a:cubicBezTo>
                <a:cubicBezTo>
                  <a:pt x="22993" y="157504"/>
                  <a:pt x="0" y="134544"/>
                  <a:pt x="0" y="106172"/>
                </a:cubicBezTo>
                <a:cubicBezTo>
                  <a:pt x="0" y="92560"/>
                  <a:pt x="5412" y="79506"/>
                  <a:pt x="15022" y="69896"/>
                </a:cubicBezTo>
                <a:lnTo>
                  <a:pt x="38343" y="46575"/>
                </a:lnTo>
                <a:cubicBezTo>
                  <a:pt x="47953" y="36965"/>
                  <a:pt x="61007" y="31553"/>
                  <a:pt x="74619" y="31553"/>
                </a:cubicBezTo>
                <a:cubicBezTo>
                  <a:pt x="103024" y="31553"/>
                  <a:pt x="125950" y="54710"/>
                  <a:pt x="125950" y="83016"/>
                </a:cubicBezTo>
                <a:cubicBezTo>
                  <a:pt x="125950" y="83442"/>
                  <a:pt x="125950" y="83869"/>
                  <a:pt x="125950" y="84295"/>
                </a:cubicBezTo>
                <a:cubicBezTo>
                  <a:pt x="125819" y="90100"/>
                  <a:pt x="120998" y="94660"/>
                  <a:pt x="115192" y="94528"/>
                </a:cubicBezTo>
                <a:cubicBezTo>
                  <a:pt x="109387" y="94397"/>
                  <a:pt x="104827" y="89576"/>
                  <a:pt x="104959" y="83770"/>
                </a:cubicBezTo>
                <a:cubicBezTo>
                  <a:pt x="104959" y="83508"/>
                  <a:pt x="104959" y="83278"/>
                  <a:pt x="104959" y="83016"/>
                </a:cubicBezTo>
                <a:cubicBezTo>
                  <a:pt x="104959" y="71962"/>
                  <a:pt x="99055" y="62254"/>
                  <a:pt x="90264" y="5690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1" name="Text 19"/>
          <p:cNvSpPr/>
          <p:nvPr/>
        </p:nvSpPr>
        <p:spPr>
          <a:xfrm>
            <a:off x="6584845" y="1385455"/>
            <a:ext cx="5180760" cy="2351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2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Important Links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79126" y="1759107"/>
            <a:ext cx="5298314" cy="747306"/>
          </a:xfrm>
          <a:custGeom>
            <a:avLst/>
            <a:gdLst/>
            <a:ahLst/>
            <a:cxnLst/>
            <a:rect l="l" t="t" r="r" b="b"/>
            <a:pathLst>
              <a:path w="5298314" h="747306">
                <a:moveTo>
                  <a:pt x="67175" y="0"/>
                </a:moveTo>
                <a:lnTo>
                  <a:pt x="5231139" y="0"/>
                </a:lnTo>
                <a:cubicBezTo>
                  <a:pt x="5268239" y="0"/>
                  <a:pt x="5298314" y="30075"/>
                  <a:pt x="5298314" y="67175"/>
                </a:cubicBezTo>
                <a:lnTo>
                  <a:pt x="5298314" y="680130"/>
                </a:lnTo>
                <a:cubicBezTo>
                  <a:pt x="5298314" y="717230"/>
                  <a:pt x="5268239" y="747306"/>
                  <a:pt x="5231139" y="747306"/>
                </a:cubicBezTo>
                <a:lnTo>
                  <a:pt x="67175" y="747306"/>
                </a:lnTo>
                <a:cubicBezTo>
                  <a:pt x="30075" y="747306"/>
                  <a:pt x="0" y="717230"/>
                  <a:pt x="0" y="680130"/>
                </a:cubicBezTo>
                <a:lnTo>
                  <a:pt x="0" y="67175"/>
                </a:lnTo>
                <a:cubicBezTo>
                  <a:pt x="0" y="30100"/>
                  <a:pt x="30100" y="0"/>
                  <a:pt x="67175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3" name="Shape 21"/>
          <p:cNvSpPr/>
          <p:nvPr/>
        </p:nvSpPr>
        <p:spPr>
          <a:xfrm>
            <a:off x="6517671" y="1931240"/>
            <a:ext cx="403041" cy="403041"/>
          </a:xfrm>
          <a:custGeom>
            <a:avLst/>
            <a:gdLst/>
            <a:ahLst/>
            <a:cxnLst/>
            <a:rect l="l" t="t" r="r" b="b"/>
            <a:pathLst>
              <a:path w="403041" h="403041">
                <a:moveTo>
                  <a:pt x="67175" y="0"/>
                </a:moveTo>
                <a:lnTo>
                  <a:pt x="335866" y="0"/>
                </a:lnTo>
                <a:cubicBezTo>
                  <a:pt x="372941" y="0"/>
                  <a:pt x="403041" y="30100"/>
                  <a:pt x="403041" y="67175"/>
                </a:cubicBezTo>
                <a:lnTo>
                  <a:pt x="403041" y="335866"/>
                </a:lnTo>
                <a:cubicBezTo>
                  <a:pt x="403041" y="372941"/>
                  <a:pt x="372941" y="403041"/>
                  <a:pt x="335866" y="403041"/>
                </a:cubicBezTo>
                <a:lnTo>
                  <a:pt x="67175" y="403041"/>
                </a:lnTo>
                <a:cubicBezTo>
                  <a:pt x="30100" y="403041"/>
                  <a:pt x="0" y="372941"/>
                  <a:pt x="0" y="335866"/>
                </a:cubicBezTo>
                <a:lnTo>
                  <a:pt x="0" y="67175"/>
                </a:lnTo>
                <a:cubicBezTo>
                  <a:pt x="0" y="30100"/>
                  <a:pt x="30100" y="0"/>
                  <a:pt x="671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4" name="Shape 22"/>
          <p:cNvSpPr/>
          <p:nvPr/>
        </p:nvSpPr>
        <p:spPr>
          <a:xfrm>
            <a:off x="6618432" y="2032000"/>
            <a:ext cx="201521" cy="201521"/>
          </a:xfrm>
          <a:custGeom>
            <a:avLst/>
            <a:gdLst/>
            <a:ahLst/>
            <a:cxnLst/>
            <a:rect l="l" t="t" r="r" b="b"/>
            <a:pathLst>
              <a:path w="201521" h="201521">
                <a:moveTo>
                  <a:pt x="68446" y="156415"/>
                </a:moveTo>
                <a:cubicBezTo>
                  <a:pt x="68446" y="157202"/>
                  <a:pt x="67541" y="157832"/>
                  <a:pt x="66399" y="157832"/>
                </a:cubicBezTo>
                <a:cubicBezTo>
                  <a:pt x="65101" y="157950"/>
                  <a:pt x="64195" y="157320"/>
                  <a:pt x="64195" y="156415"/>
                </a:cubicBezTo>
                <a:cubicBezTo>
                  <a:pt x="64195" y="155627"/>
                  <a:pt x="65101" y="154998"/>
                  <a:pt x="66242" y="154998"/>
                </a:cubicBezTo>
                <a:cubicBezTo>
                  <a:pt x="67423" y="154880"/>
                  <a:pt x="68446" y="155509"/>
                  <a:pt x="68446" y="156415"/>
                </a:cubicBezTo>
                <a:close/>
                <a:moveTo>
                  <a:pt x="56205" y="154643"/>
                </a:moveTo>
                <a:cubicBezTo>
                  <a:pt x="55930" y="155431"/>
                  <a:pt x="56717" y="156336"/>
                  <a:pt x="57898" y="156572"/>
                </a:cubicBezTo>
                <a:cubicBezTo>
                  <a:pt x="58921" y="156966"/>
                  <a:pt x="60102" y="156572"/>
                  <a:pt x="60338" y="155785"/>
                </a:cubicBezTo>
                <a:cubicBezTo>
                  <a:pt x="60574" y="154998"/>
                  <a:pt x="59826" y="154092"/>
                  <a:pt x="58646" y="153738"/>
                </a:cubicBezTo>
                <a:cubicBezTo>
                  <a:pt x="57622" y="153463"/>
                  <a:pt x="56481" y="153856"/>
                  <a:pt x="56205" y="154643"/>
                </a:cubicBezTo>
                <a:close/>
                <a:moveTo>
                  <a:pt x="73602" y="153974"/>
                </a:moveTo>
                <a:cubicBezTo>
                  <a:pt x="72461" y="154250"/>
                  <a:pt x="71674" y="154998"/>
                  <a:pt x="71792" y="155903"/>
                </a:cubicBezTo>
                <a:cubicBezTo>
                  <a:pt x="71910" y="156690"/>
                  <a:pt x="72933" y="157202"/>
                  <a:pt x="74114" y="156926"/>
                </a:cubicBezTo>
                <a:cubicBezTo>
                  <a:pt x="75255" y="156651"/>
                  <a:pt x="76043" y="155903"/>
                  <a:pt x="75924" y="155116"/>
                </a:cubicBezTo>
                <a:cubicBezTo>
                  <a:pt x="75806" y="154368"/>
                  <a:pt x="74744" y="153856"/>
                  <a:pt x="73602" y="153974"/>
                </a:cubicBezTo>
                <a:close/>
                <a:moveTo>
                  <a:pt x="99501" y="3149"/>
                </a:moveTo>
                <a:cubicBezTo>
                  <a:pt x="44909" y="3149"/>
                  <a:pt x="3149" y="44594"/>
                  <a:pt x="3149" y="99186"/>
                </a:cubicBezTo>
                <a:cubicBezTo>
                  <a:pt x="3149" y="142836"/>
                  <a:pt x="30622" y="180188"/>
                  <a:pt x="69863" y="193334"/>
                </a:cubicBezTo>
                <a:cubicBezTo>
                  <a:pt x="74901" y="194239"/>
                  <a:pt x="76672" y="191130"/>
                  <a:pt x="76672" y="188571"/>
                </a:cubicBezTo>
                <a:cubicBezTo>
                  <a:pt x="76672" y="186131"/>
                  <a:pt x="76554" y="172670"/>
                  <a:pt x="76554" y="164405"/>
                </a:cubicBezTo>
                <a:cubicBezTo>
                  <a:pt x="76554" y="164405"/>
                  <a:pt x="49003" y="170309"/>
                  <a:pt x="43217" y="152676"/>
                </a:cubicBezTo>
                <a:cubicBezTo>
                  <a:pt x="43217" y="152676"/>
                  <a:pt x="38730" y="141222"/>
                  <a:pt x="32275" y="138270"/>
                </a:cubicBezTo>
                <a:cubicBezTo>
                  <a:pt x="32275" y="138270"/>
                  <a:pt x="23261" y="132090"/>
                  <a:pt x="32905" y="132209"/>
                </a:cubicBezTo>
                <a:cubicBezTo>
                  <a:pt x="32905" y="132209"/>
                  <a:pt x="42705" y="132996"/>
                  <a:pt x="48097" y="142363"/>
                </a:cubicBezTo>
                <a:cubicBezTo>
                  <a:pt x="56717" y="157556"/>
                  <a:pt x="71162" y="153187"/>
                  <a:pt x="76790" y="150589"/>
                </a:cubicBezTo>
                <a:cubicBezTo>
                  <a:pt x="77696" y="144292"/>
                  <a:pt x="80254" y="139923"/>
                  <a:pt x="83088" y="137325"/>
                </a:cubicBezTo>
                <a:cubicBezTo>
                  <a:pt x="61086" y="134885"/>
                  <a:pt x="38887" y="131697"/>
                  <a:pt x="38887" y="93833"/>
                </a:cubicBezTo>
                <a:cubicBezTo>
                  <a:pt x="38887" y="83009"/>
                  <a:pt x="41879" y="77578"/>
                  <a:pt x="48176" y="70650"/>
                </a:cubicBezTo>
                <a:cubicBezTo>
                  <a:pt x="47153" y="68092"/>
                  <a:pt x="43807" y="57544"/>
                  <a:pt x="49199" y="43925"/>
                </a:cubicBezTo>
                <a:cubicBezTo>
                  <a:pt x="57426" y="41367"/>
                  <a:pt x="76357" y="54552"/>
                  <a:pt x="76357" y="54552"/>
                </a:cubicBezTo>
                <a:cubicBezTo>
                  <a:pt x="84229" y="52348"/>
                  <a:pt x="92692" y="51207"/>
                  <a:pt x="101075" y="51207"/>
                </a:cubicBezTo>
                <a:cubicBezTo>
                  <a:pt x="109459" y="51207"/>
                  <a:pt x="117921" y="52348"/>
                  <a:pt x="125793" y="54552"/>
                </a:cubicBezTo>
                <a:cubicBezTo>
                  <a:pt x="125793" y="54552"/>
                  <a:pt x="144725" y="41327"/>
                  <a:pt x="152951" y="43925"/>
                </a:cubicBezTo>
                <a:cubicBezTo>
                  <a:pt x="158343" y="57583"/>
                  <a:pt x="154998" y="68092"/>
                  <a:pt x="153974" y="70650"/>
                </a:cubicBezTo>
                <a:cubicBezTo>
                  <a:pt x="160272" y="77617"/>
                  <a:pt x="164129" y="83049"/>
                  <a:pt x="164129" y="93833"/>
                </a:cubicBezTo>
                <a:cubicBezTo>
                  <a:pt x="164129" y="131815"/>
                  <a:pt x="140946" y="134846"/>
                  <a:pt x="118944" y="137325"/>
                </a:cubicBezTo>
                <a:cubicBezTo>
                  <a:pt x="122565" y="140435"/>
                  <a:pt x="125636" y="146339"/>
                  <a:pt x="125636" y="155588"/>
                </a:cubicBezTo>
                <a:cubicBezTo>
                  <a:pt x="125636" y="168852"/>
                  <a:pt x="125517" y="185265"/>
                  <a:pt x="125517" y="188493"/>
                </a:cubicBezTo>
                <a:cubicBezTo>
                  <a:pt x="125517" y="191051"/>
                  <a:pt x="127328" y="194160"/>
                  <a:pt x="132327" y="193255"/>
                </a:cubicBezTo>
                <a:cubicBezTo>
                  <a:pt x="171686" y="180188"/>
                  <a:pt x="198372" y="142836"/>
                  <a:pt x="198372" y="99186"/>
                </a:cubicBezTo>
                <a:cubicBezTo>
                  <a:pt x="198372" y="44594"/>
                  <a:pt x="154092" y="3149"/>
                  <a:pt x="99501" y="3149"/>
                </a:cubicBezTo>
                <a:close/>
                <a:moveTo>
                  <a:pt x="41406" y="138900"/>
                </a:moveTo>
                <a:cubicBezTo>
                  <a:pt x="40895" y="139293"/>
                  <a:pt x="41013" y="140199"/>
                  <a:pt x="41682" y="140946"/>
                </a:cubicBezTo>
                <a:cubicBezTo>
                  <a:pt x="42311" y="141576"/>
                  <a:pt x="43217" y="141852"/>
                  <a:pt x="43728" y="141340"/>
                </a:cubicBezTo>
                <a:cubicBezTo>
                  <a:pt x="44240" y="140946"/>
                  <a:pt x="44122" y="140041"/>
                  <a:pt x="43453" y="139293"/>
                </a:cubicBezTo>
                <a:cubicBezTo>
                  <a:pt x="42823" y="138664"/>
                  <a:pt x="41918" y="138388"/>
                  <a:pt x="41406" y="138900"/>
                </a:cubicBezTo>
                <a:close/>
                <a:moveTo>
                  <a:pt x="37155" y="135712"/>
                </a:moveTo>
                <a:cubicBezTo>
                  <a:pt x="36880" y="136223"/>
                  <a:pt x="37273" y="136853"/>
                  <a:pt x="38061" y="137247"/>
                </a:cubicBezTo>
                <a:cubicBezTo>
                  <a:pt x="38690" y="137640"/>
                  <a:pt x="39478" y="137522"/>
                  <a:pt x="39753" y="136971"/>
                </a:cubicBezTo>
                <a:cubicBezTo>
                  <a:pt x="40029" y="136459"/>
                  <a:pt x="39635" y="135830"/>
                  <a:pt x="38848" y="135436"/>
                </a:cubicBezTo>
                <a:cubicBezTo>
                  <a:pt x="38061" y="135200"/>
                  <a:pt x="37431" y="135318"/>
                  <a:pt x="37155" y="135712"/>
                </a:cubicBezTo>
                <a:close/>
                <a:moveTo>
                  <a:pt x="49908" y="149724"/>
                </a:moveTo>
                <a:cubicBezTo>
                  <a:pt x="49278" y="150235"/>
                  <a:pt x="49514" y="151416"/>
                  <a:pt x="50420" y="152164"/>
                </a:cubicBezTo>
                <a:cubicBezTo>
                  <a:pt x="51325" y="153069"/>
                  <a:pt x="52466" y="153187"/>
                  <a:pt x="52978" y="152557"/>
                </a:cubicBezTo>
                <a:cubicBezTo>
                  <a:pt x="53490" y="152046"/>
                  <a:pt x="53253" y="150865"/>
                  <a:pt x="52466" y="150117"/>
                </a:cubicBezTo>
                <a:cubicBezTo>
                  <a:pt x="51600" y="149212"/>
                  <a:pt x="50420" y="149094"/>
                  <a:pt x="49908" y="149724"/>
                </a:cubicBezTo>
                <a:close/>
                <a:moveTo>
                  <a:pt x="45421" y="143938"/>
                </a:moveTo>
                <a:cubicBezTo>
                  <a:pt x="44791" y="144331"/>
                  <a:pt x="44791" y="145355"/>
                  <a:pt x="45421" y="146260"/>
                </a:cubicBezTo>
                <a:cubicBezTo>
                  <a:pt x="46051" y="147165"/>
                  <a:pt x="47113" y="147559"/>
                  <a:pt x="47625" y="147165"/>
                </a:cubicBezTo>
                <a:cubicBezTo>
                  <a:pt x="48255" y="146654"/>
                  <a:pt x="48255" y="145630"/>
                  <a:pt x="47625" y="144725"/>
                </a:cubicBezTo>
                <a:cubicBezTo>
                  <a:pt x="47074" y="143820"/>
                  <a:pt x="46051" y="143426"/>
                  <a:pt x="45421" y="14393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5" name="Text 23"/>
          <p:cNvSpPr/>
          <p:nvPr/>
        </p:nvSpPr>
        <p:spPr>
          <a:xfrm>
            <a:off x="7055060" y="1897653"/>
            <a:ext cx="4551008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Source Code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055060" y="2132760"/>
            <a:ext cx="4559405" cy="2351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github.com/Osman-SK/Offline-Signer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79126" y="2615570"/>
            <a:ext cx="5298314" cy="747306"/>
          </a:xfrm>
          <a:custGeom>
            <a:avLst/>
            <a:gdLst/>
            <a:ahLst/>
            <a:cxnLst/>
            <a:rect l="l" t="t" r="r" b="b"/>
            <a:pathLst>
              <a:path w="5298314" h="747306">
                <a:moveTo>
                  <a:pt x="67175" y="0"/>
                </a:moveTo>
                <a:lnTo>
                  <a:pt x="5231139" y="0"/>
                </a:lnTo>
                <a:cubicBezTo>
                  <a:pt x="5268239" y="0"/>
                  <a:pt x="5298314" y="30075"/>
                  <a:pt x="5298314" y="67175"/>
                </a:cubicBezTo>
                <a:lnTo>
                  <a:pt x="5298314" y="680130"/>
                </a:lnTo>
                <a:cubicBezTo>
                  <a:pt x="5298314" y="717230"/>
                  <a:pt x="5268239" y="747306"/>
                  <a:pt x="5231139" y="747306"/>
                </a:cubicBezTo>
                <a:lnTo>
                  <a:pt x="67175" y="747306"/>
                </a:lnTo>
                <a:cubicBezTo>
                  <a:pt x="30075" y="747306"/>
                  <a:pt x="0" y="717230"/>
                  <a:pt x="0" y="680130"/>
                </a:cubicBezTo>
                <a:lnTo>
                  <a:pt x="0" y="67175"/>
                </a:lnTo>
                <a:cubicBezTo>
                  <a:pt x="0" y="30100"/>
                  <a:pt x="30100" y="0"/>
                  <a:pt x="67175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8" name="Shape 26"/>
          <p:cNvSpPr/>
          <p:nvPr/>
        </p:nvSpPr>
        <p:spPr>
          <a:xfrm>
            <a:off x="6517671" y="2787702"/>
            <a:ext cx="403041" cy="403041"/>
          </a:xfrm>
          <a:custGeom>
            <a:avLst/>
            <a:gdLst/>
            <a:ahLst/>
            <a:cxnLst/>
            <a:rect l="l" t="t" r="r" b="b"/>
            <a:pathLst>
              <a:path w="403041" h="403041">
                <a:moveTo>
                  <a:pt x="67175" y="0"/>
                </a:moveTo>
                <a:lnTo>
                  <a:pt x="335866" y="0"/>
                </a:lnTo>
                <a:cubicBezTo>
                  <a:pt x="372941" y="0"/>
                  <a:pt x="403041" y="30100"/>
                  <a:pt x="403041" y="67175"/>
                </a:cubicBezTo>
                <a:lnTo>
                  <a:pt x="403041" y="335866"/>
                </a:lnTo>
                <a:cubicBezTo>
                  <a:pt x="403041" y="372941"/>
                  <a:pt x="372941" y="403041"/>
                  <a:pt x="335866" y="403041"/>
                </a:cubicBezTo>
                <a:lnTo>
                  <a:pt x="67175" y="403041"/>
                </a:lnTo>
                <a:cubicBezTo>
                  <a:pt x="30100" y="403041"/>
                  <a:pt x="0" y="372941"/>
                  <a:pt x="0" y="335866"/>
                </a:cubicBezTo>
                <a:lnTo>
                  <a:pt x="0" y="67175"/>
                </a:lnTo>
                <a:cubicBezTo>
                  <a:pt x="0" y="30100"/>
                  <a:pt x="30100" y="0"/>
                  <a:pt x="671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9" name="Shape 27"/>
          <p:cNvSpPr/>
          <p:nvPr/>
        </p:nvSpPr>
        <p:spPr>
          <a:xfrm>
            <a:off x="6618432" y="2888463"/>
            <a:ext cx="201521" cy="201521"/>
          </a:xfrm>
          <a:custGeom>
            <a:avLst/>
            <a:gdLst/>
            <a:ahLst/>
            <a:cxnLst/>
            <a:rect l="l" t="t" r="r" b="b"/>
            <a:pathLst>
              <a:path w="201521" h="201521">
                <a:moveTo>
                  <a:pt x="56796" y="0"/>
                </a:moveTo>
                <a:lnTo>
                  <a:pt x="144961" y="0"/>
                </a:lnTo>
                <a:cubicBezTo>
                  <a:pt x="155391" y="0"/>
                  <a:pt x="163893" y="8580"/>
                  <a:pt x="163499" y="18971"/>
                </a:cubicBezTo>
                <a:cubicBezTo>
                  <a:pt x="163421" y="21057"/>
                  <a:pt x="163342" y="23143"/>
                  <a:pt x="163224" y="25190"/>
                </a:cubicBezTo>
                <a:lnTo>
                  <a:pt x="182746" y="25190"/>
                </a:lnTo>
                <a:cubicBezTo>
                  <a:pt x="193019" y="25190"/>
                  <a:pt x="202072" y="33692"/>
                  <a:pt x="201285" y="44791"/>
                </a:cubicBezTo>
                <a:cubicBezTo>
                  <a:pt x="198333" y="85607"/>
                  <a:pt x="177472" y="108042"/>
                  <a:pt x="154840" y="119771"/>
                </a:cubicBezTo>
                <a:cubicBezTo>
                  <a:pt x="148621" y="122998"/>
                  <a:pt x="142285" y="125399"/>
                  <a:pt x="136263" y="127171"/>
                </a:cubicBezTo>
                <a:cubicBezTo>
                  <a:pt x="128312" y="138427"/>
                  <a:pt x="120046" y="144371"/>
                  <a:pt x="113473" y="147559"/>
                </a:cubicBezTo>
                <a:lnTo>
                  <a:pt x="113473" y="176331"/>
                </a:lnTo>
                <a:lnTo>
                  <a:pt x="138664" y="176331"/>
                </a:lnTo>
                <a:cubicBezTo>
                  <a:pt x="145630" y="176331"/>
                  <a:pt x="151259" y="181959"/>
                  <a:pt x="151259" y="188926"/>
                </a:cubicBezTo>
                <a:cubicBezTo>
                  <a:pt x="151259" y="195892"/>
                  <a:pt x="145630" y="201521"/>
                  <a:pt x="138664" y="201521"/>
                </a:cubicBezTo>
                <a:lnTo>
                  <a:pt x="63093" y="201521"/>
                </a:lnTo>
                <a:cubicBezTo>
                  <a:pt x="56127" y="201521"/>
                  <a:pt x="50498" y="195892"/>
                  <a:pt x="50498" y="188926"/>
                </a:cubicBezTo>
                <a:cubicBezTo>
                  <a:pt x="50498" y="181959"/>
                  <a:pt x="56127" y="176331"/>
                  <a:pt x="63093" y="176331"/>
                </a:cubicBezTo>
                <a:lnTo>
                  <a:pt x="88283" y="176331"/>
                </a:lnTo>
                <a:lnTo>
                  <a:pt x="88283" y="147559"/>
                </a:lnTo>
                <a:cubicBezTo>
                  <a:pt x="81986" y="144528"/>
                  <a:pt x="74153" y="138900"/>
                  <a:pt x="66518" y="128548"/>
                </a:cubicBezTo>
                <a:cubicBezTo>
                  <a:pt x="59275" y="126659"/>
                  <a:pt x="51404" y="123786"/>
                  <a:pt x="43728" y="119456"/>
                </a:cubicBezTo>
                <a:cubicBezTo>
                  <a:pt x="22435" y="107530"/>
                  <a:pt x="3227" y="85056"/>
                  <a:pt x="472" y="44712"/>
                </a:cubicBezTo>
                <a:cubicBezTo>
                  <a:pt x="-276" y="33652"/>
                  <a:pt x="8738" y="25151"/>
                  <a:pt x="19011" y="25151"/>
                </a:cubicBezTo>
                <a:lnTo>
                  <a:pt x="38533" y="25151"/>
                </a:lnTo>
                <a:cubicBezTo>
                  <a:pt x="38415" y="23104"/>
                  <a:pt x="38336" y="21057"/>
                  <a:pt x="38257" y="18932"/>
                </a:cubicBezTo>
                <a:cubicBezTo>
                  <a:pt x="37864" y="8502"/>
                  <a:pt x="46365" y="-39"/>
                  <a:pt x="56796" y="-39"/>
                </a:cubicBezTo>
                <a:close/>
                <a:moveTo>
                  <a:pt x="39950" y="44083"/>
                </a:moveTo>
                <a:lnTo>
                  <a:pt x="19326" y="44083"/>
                </a:lnTo>
                <a:cubicBezTo>
                  <a:pt x="21766" y="77420"/>
                  <a:pt x="37077" y="94109"/>
                  <a:pt x="52860" y="102964"/>
                </a:cubicBezTo>
                <a:cubicBezTo>
                  <a:pt x="47192" y="88283"/>
                  <a:pt x="42508" y="69115"/>
                  <a:pt x="39950" y="44083"/>
                </a:cubicBezTo>
                <a:close/>
                <a:moveTo>
                  <a:pt x="149566" y="101075"/>
                </a:moveTo>
                <a:cubicBezTo>
                  <a:pt x="165507" y="91708"/>
                  <a:pt x="179912" y="75059"/>
                  <a:pt x="182353" y="44083"/>
                </a:cubicBezTo>
                <a:lnTo>
                  <a:pt x="161768" y="44083"/>
                </a:lnTo>
                <a:cubicBezTo>
                  <a:pt x="159327" y="68053"/>
                  <a:pt x="154919" y="86670"/>
                  <a:pt x="149566" y="101075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0" name="Text 28"/>
          <p:cNvSpPr/>
          <p:nvPr/>
        </p:nvSpPr>
        <p:spPr>
          <a:xfrm>
            <a:off x="7055060" y="2754116"/>
            <a:ext cx="4551008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Hackathon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55060" y="2989223"/>
            <a:ext cx="4559405" cy="2351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colosseum.com/agent-hackathon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79126" y="3472033"/>
            <a:ext cx="5298314" cy="747306"/>
          </a:xfrm>
          <a:custGeom>
            <a:avLst/>
            <a:gdLst/>
            <a:ahLst/>
            <a:cxnLst/>
            <a:rect l="l" t="t" r="r" b="b"/>
            <a:pathLst>
              <a:path w="5298314" h="747306">
                <a:moveTo>
                  <a:pt x="67175" y="0"/>
                </a:moveTo>
                <a:lnTo>
                  <a:pt x="5231139" y="0"/>
                </a:lnTo>
                <a:cubicBezTo>
                  <a:pt x="5268239" y="0"/>
                  <a:pt x="5298314" y="30075"/>
                  <a:pt x="5298314" y="67175"/>
                </a:cubicBezTo>
                <a:lnTo>
                  <a:pt x="5298314" y="680130"/>
                </a:lnTo>
                <a:cubicBezTo>
                  <a:pt x="5298314" y="717230"/>
                  <a:pt x="5268239" y="747306"/>
                  <a:pt x="5231139" y="747306"/>
                </a:cubicBezTo>
                <a:lnTo>
                  <a:pt x="67175" y="747306"/>
                </a:lnTo>
                <a:cubicBezTo>
                  <a:pt x="30075" y="747306"/>
                  <a:pt x="0" y="717230"/>
                  <a:pt x="0" y="680130"/>
                </a:cubicBezTo>
                <a:lnTo>
                  <a:pt x="0" y="67175"/>
                </a:lnTo>
                <a:cubicBezTo>
                  <a:pt x="0" y="30100"/>
                  <a:pt x="30100" y="0"/>
                  <a:pt x="67175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3" name="Shape 31"/>
          <p:cNvSpPr/>
          <p:nvPr/>
        </p:nvSpPr>
        <p:spPr>
          <a:xfrm>
            <a:off x="6517671" y="3644165"/>
            <a:ext cx="403041" cy="403041"/>
          </a:xfrm>
          <a:custGeom>
            <a:avLst/>
            <a:gdLst/>
            <a:ahLst/>
            <a:cxnLst/>
            <a:rect l="l" t="t" r="r" b="b"/>
            <a:pathLst>
              <a:path w="403041" h="403041">
                <a:moveTo>
                  <a:pt x="67175" y="0"/>
                </a:moveTo>
                <a:lnTo>
                  <a:pt x="335866" y="0"/>
                </a:lnTo>
                <a:cubicBezTo>
                  <a:pt x="372941" y="0"/>
                  <a:pt x="403041" y="30100"/>
                  <a:pt x="403041" y="67175"/>
                </a:cubicBezTo>
                <a:lnTo>
                  <a:pt x="403041" y="335866"/>
                </a:lnTo>
                <a:cubicBezTo>
                  <a:pt x="403041" y="372941"/>
                  <a:pt x="372941" y="403041"/>
                  <a:pt x="335866" y="403041"/>
                </a:cubicBezTo>
                <a:lnTo>
                  <a:pt x="67175" y="403041"/>
                </a:lnTo>
                <a:cubicBezTo>
                  <a:pt x="30100" y="403041"/>
                  <a:pt x="0" y="372941"/>
                  <a:pt x="0" y="335866"/>
                </a:cubicBezTo>
                <a:lnTo>
                  <a:pt x="0" y="67175"/>
                </a:lnTo>
                <a:cubicBezTo>
                  <a:pt x="0" y="30100"/>
                  <a:pt x="30100" y="0"/>
                  <a:pt x="671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4" name="Shape 32"/>
          <p:cNvSpPr/>
          <p:nvPr/>
        </p:nvSpPr>
        <p:spPr>
          <a:xfrm>
            <a:off x="6618432" y="3744926"/>
            <a:ext cx="201521" cy="201521"/>
          </a:xfrm>
          <a:custGeom>
            <a:avLst/>
            <a:gdLst/>
            <a:ahLst/>
            <a:cxnLst/>
            <a:rect l="l" t="t" r="r" b="b"/>
            <a:pathLst>
              <a:path w="201521" h="201521">
                <a:moveTo>
                  <a:pt x="180818" y="59708"/>
                </a:moveTo>
                <a:cubicBezTo>
                  <a:pt x="180936" y="61480"/>
                  <a:pt x="180936" y="63290"/>
                  <a:pt x="180936" y="65061"/>
                </a:cubicBezTo>
                <a:cubicBezTo>
                  <a:pt x="180936" y="119653"/>
                  <a:pt x="139372" y="182589"/>
                  <a:pt x="63408" y="182589"/>
                </a:cubicBezTo>
                <a:cubicBezTo>
                  <a:pt x="39989" y="182589"/>
                  <a:pt x="18263" y="175819"/>
                  <a:pt x="0" y="164050"/>
                </a:cubicBezTo>
                <a:cubicBezTo>
                  <a:pt x="3306" y="164444"/>
                  <a:pt x="6534" y="164562"/>
                  <a:pt x="9958" y="164562"/>
                </a:cubicBezTo>
                <a:cubicBezTo>
                  <a:pt x="29283" y="164562"/>
                  <a:pt x="47035" y="158028"/>
                  <a:pt x="61243" y="146929"/>
                </a:cubicBezTo>
                <a:cubicBezTo>
                  <a:pt x="43099" y="146535"/>
                  <a:pt x="27867" y="134649"/>
                  <a:pt x="22632" y="118275"/>
                </a:cubicBezTo>
                <a:cubicBezTo>
                  <a:pt x="25190" y="118669"/>
                  <a:pt x="27748" y="118905"/>
                  <a:pt x="30425" y="118905"/>
                </a:cubicBezTo>
                <a:cubicBezTo>
                  <a:pt x="34125" y="118905"/>
                  <a:pt x="37824" y="118393"/>
                  <a:pt x="41288" y="117488"/>
                </a:cubicBezTo>
                <a:cubicBezTo>
                  <a:pt x="22356" y="113670"/>
                  <a:pt x="8187" y="97021"/>
                  <a:pt x="8187" y="76948"/>
                </a:cubicBezTo>
                <a:lnTo>
                  <a:pt x="8187" y="76436"/>
                </a:lnTo>
                <a:cubicBezTo>
                  <a:pt x="13697" y="79506"/>
                  <a:pt x="20073" y="81435"/>
                  <a:pt x="26843" y="81671"/>
                </a:cubicBezTo>
                <a:cubicBezTo>
                  <a:pt x="15704" y="74271"/>
                  <a:pt x="8423" y="61598"/>
                  <a:pt x="8423" y="47271"/>
                </a:cubicBezTo>
                <a:cubicBezTo>
                  <a:pt x="8423" y="39596"/>
                  <a:pt x="10470" y="32550"/>
                  <a:pt x="14051" y="26410"/>
                </a:cubicBezTo>
                <a:cubicBezTo>
                  <a:pt x="34400" y="51482"/>
                  <a:pt x="64943" y="67856"/>
                  <a:pt x="99225" y="69627"/>
                </a:cubicBezTo>
                <a:cubicBezTo>
                  <a:pt x="98596" y="66557"/>
                  <a:pt x="98202" y="63369"/>
                  <a:pt x="98202" y="60181"/>
                </a:cubicBezTo>
                <a:cubicBezTo>
                  <a:pt x="98202" y="37431"/>
                  <a:pt x="116622" y="18893"/>
                  <a:pt x="139490" y="18893"/>
                </a:cubicBezTo>
                <a:cubicBezTo>
                  <a:pt x="151377" y="18893"/>
                  <a:pt x="162122" y="23891"/>
                  <a:pt x="169679" y="31921"/>
                </a:cubicBezTo>
                <a:cubicBezTo>
                  <a:pt x="179007" y="30149"/>
                  <a:pt x="187981" y="26686"/>
                  <a:pt x="195892" y="21963"/>
                </a:cubicBezTo>
                <a:cubicBezTo>
                  <a:pt x="192822" y="31566"/>
                  <a:pt x="186289" y="39596"/>
                  <a:pt x="177748" y="44712"/>
                </a:cubicBezTo>
                <a:cubicBezTo>
                  <a:pt x="186052" y="43807"/>
                  <a:pt x="194121" y="41524"/>
                  <a:pt x="201521" y="38336"/>
                </a:cubicBezTo>
                <a:cubicBezTo>
                  <a:pt x="195892" y="46523"/>
                  <a:pt x="188847" y="53804"/>
                  <a:pt x="180818" y="5970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5" name="Text 33"/>
          <p:cNvSpPr/>
          <p:nvPr/>
        </p:nvSpPr>
        <p:spPr>
          <a:xfrm>
            <a:off x="7055060" y="3610579"/>
            <a:ext cx="4551008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&amp; Questions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055060" y="3845686"/>
            <a:ext cx="4559405" cy="2351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@OSK546 on X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06994" y="4542612"/>
            <a:ext cx="5642579" cy="2309091"/>
          </a:xfrm>
          <a:custGeom>
            <a:avLst/>
            <a:gdLst/>
            <a:ahLst/>
            <a:cxnLst/>
            <a:rect l="l" t="t" r="r" b="b"/>
            <a:pathLst>
              <a:path w="5642579" h="2309091">
                <a:moveTo>
                  <a:pt x="67171" y="0"/>
                </a:moveTo>
                <a:lnTo>
                  <a:pt x="5575407" y="0"/>
                </a:lnTo>
                <a:cubicBezTo>
                  <a:pt x="5612505" y="0"/>
                  <a:pt x="5642579" y="30074"/>
                  <a:pt x="5642579" y="67171"/>
                </a:cubicBezTo>
                <a:lnTo>
                  <a:pt x="5642579" y="2241919"/>
                </a:lnTo>
                <a:cubicBezTo>
                  <a:pt x="5642579" y="2279017"/>
                  <a:pt x="5612505" y="2309091"/>
                  <a:pt x="5575407" y="2309091"/>
                </a:cubicBezTo>
                <a:lnTo>
                  <a:pt x="67171" y="2309091"/>
                </a:lnTo>
                <a:cubicBezTo>
                  <a:pt x="30074" y="2309091"/>
                  <a:pt x="0" y="2279017"/>
                  <a:pt x="0" y="2241919"/>
                </a:cubicBezTo>
                <a:lnTo>
                  <a:pt x="0" y="67171"/>
                </a:lnTo>
                <a:cubicBezTo>
                  <a:pt x="0" y="30099"/>
                  <a:pt x="30099" y="0"/>
                  <a:pt x="67171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8" name="Shape 36"/>
          <p:cNvSpPr/>
          <p:nvPr/>
        </p:nvSpPr>
        <p:spPr>
          <a:xfrm>
            <a:off x="8802491" y="4752529"/>
            <a:ext cx="453421" cy="403041"/>
          </a:xfrm>
          <a:custGeom>
            <a:avLst/>
            <a:gdLst/>
            <a:ahLst/>
            <a:cxnLst/>
            <a:rect l="l" t="t" r="r" b="b"/>
            <a:pathLst>
              <a:path w="453421" h="403041">
                <a:moveTo>
                  <a:pt x="243635" y="-14878"/>
                </a:moveTo>
                <a:cubicBezTo>
                  <a:pt x="240408" y="-21175"/>
                  <a:pt x="233874" y="-25190"/>
                  <a:pt x="226789" y="-25190"/>
                </a:cubicBezTo>
                <a:cubicBezTo>
                  <a:pt x="219705" y="-25190"/>
                  <a:pt x="213171" y="-21175"/>
                  <a:pt x="209944" y="-14878"/>
                </a:cubicBezTo>
                <a:lnTo>
                  <a:pt x="152006" y="98635"/>
                </a:lnTo>
                <a:lnTo>
                  <a:pt x="26135" y="118630"/>
                </a:lnTo>
                <a:cubicBezTo>
                  <a:pt x="19129" y="119732"/>
                  <a:pt x="13304" y="124691"/>
                  <a:pt x="11099" y="131461"/>
                </a:cubicBezTo>
                <a:cubicBezTo>
                  <a:pt x="8895" y="138231"/>
                  <a:pt x="10706" y="145630"/>
                  <a:pt x="15665" y="150668"/>
                </a:cubicBezTo>
                <a:lnTo>
                  <a:pt x="105720" y="240801"/>
                </a:lnTo>
                <a:lnTo>
                  <a:pt x="85882" y="366673"/>
                </a:lnTo>
                <a:cubicBezTo>
                  <a:pt x="84780" y="373679"/>
                  <a:pt x="87693" y="380764"/>
                  <a:pt x="93439" y="384936"/>
                </a:cubicBezTo>
                <a:cubicBezTo>
                  <a:pt x="99186" y="389108"/>
                  <a:pt x="106743" y="389738"/>
                  <a:pt x="113119" y="386510"/>
                </a:cubicBezTo>
                <a:lnTo>
                  <a:pt x="226789" y="328731"/>
                </a:lnTo>
                <a:lnTo>
                  <a:pt x="340381" y="386510"/>
                </a:lnTo>
                <a:cubicBezTo>
                  <a:pt x="346679" y="389738"/>
                  <a:pt x="354314" y="389108"/>
                  <a:pt x="360061" y="384936"/>
                </a:cubicBezTo>
                <a:cubicBezTo>
                  <a:pt x="365807" y="380764"/>
                  <a:pt x="368720" y="373758"/>
                  <a:pt x="367618" y="366673"/>
                </a:cubicBezTo>
                <a:lnTo>
                  <a:pt x="347702" y="240801"/>
                </a:lnTo>
                <a:lnTo>
                  <a:pt x="437756" y="150668"/>
                </a:lnTo>
                <a:cubicBezTo>
                  <a:pt x="442794" y="145630"/>
                  <a:pt x="444526" y="138231"/>
                  <a:pt x="442322" y="131461"/>
                </a:cubicBezTo>
                <a:cubicBezTo>
                  <a:pt x="440118" y="124691"/>
                  <a:pt x="434371" y="119732"/>
                  <a:pt x="427287" y="118630"/>
                </a:cubicBezTo>
                <a:lnTo>
                  <a:pt x="301494" y="98635"/>
                </a:lnTo>
                <a:lnTo>
                  <a:pt x="243635" y="-14878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9" name="Text 37"/>
          <p:cNvSpPr/>
          <p:nvPr/>
        </p:nvSpPr>
        <p:spPr>
          <a:xfrm>
            <a:off x="6366531" y="5289917"/>
            <a:ext cx="5323504" cy="2686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87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 the Repository!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79126" y="5659372"/>
            <a:ext cx="5298314" cy="4954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9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If you find this project valuable, please star the repo and share your feedback. Your support helps us improve and grow.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670118" y="6289124"/>
            <a:ext cx="772496" cy="344264"/>
          </a:xfrm>
          <a:custGeom>
            <a:avLst/>
            <a:gdLst/>
            <a:ahLst/>
            <a:cxnLst/>
            <a:rect l="l" t="t" r="r" b="b"/>
            <a:pathLst>
              <a:path w="772496" h="344264">
                <a:moveTo>
                  <a:pt x="67173" y="0"/>
                </a:moveTo>
                <a:lnTo>
                  <a:pt x="705323" y="0"/>
                </a:lnTo>
                <a:cubicBezTo>
                  <a:pt x="742397" y="0"/>
                  <a:pt x="772496" y="30099"/>
                  <a:pt x="772496" y="67173"/>
                </a:cubicBezTo>
                <a:lnTo>
                  <a:pt x="772496" y="277092"/>
                </a:lnTo>
                <a:cubicBezTo>
                  <a:pt x="772496" y="314190"/>
                  <a:pt x="742422" y="344264"/>
                  <a:pt x="705323" y="344264"/>
                </a:cubicBezTo>
                <a:lnTo>
                  <a:pt x="67173" y="344264"/>
                </a:lnTo>
                <a:cubicBezTo>
                  <a:pt x="30099" y="344264"/>
                  <a:pt x="0" y="314165"/>
                  <a:pt x="0" y="277092"/>
                </a:cubicBezTo>
                <a:lnTo>
                  <a:pt x="0" y="67173"/>
                </a:lnTo>
                <a:cubicBezTo>
                  <a:pt x="0" y="30099"/>
                  <a:pt x="30099" y="0"/>
                  <a:pt x="67173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2" name="Shape 40"/>
          <p:cNvSpPr/>
          <p:nvPr/>
        </p:nvSpPr>
        <p:spPr>
          <a:xfrm>
            <a:off x="7817060" y="6394083"/>
            <a:ext cx="151140" cy="134347"/>
          </a:xfrm>
          <a:custGeom>
            <a:avLst/>
            <a:gdLst/>
            <a:ahLst/>
            <a:cxnLst/>
            <a:rect l="l" t="t" r="r" b="b"/>
            <a:pathLst>
              <a:path w="151140" h="134347">
                <a:moveTo>
                  <a:pt x="81212" y="-4959"/>
                </a:moveTo>
                <a:cubicBezTo>
                  <a:pt x="80136" y="-7058"/>
                  <a:pt x="77958" y="-8397"/>
                  <a:pt x="75596" y="-8397"/>
                </a:cubicBezTo>
                <a:cubicBezTo>
                  <a:pt x="73235" y="-8397"/>
                  <a:pt x="71057" y="-7058"/>
                  <a:pt x="69981" y="-4959"/>
                </a:cubicBezTo>
                <a:lnTo>
                  <a:pt x="50669" y="32878"/>
                </a:lnTo>
                <a:lnTo>
                  <a:pt x="8712" y="39543"/>
                </a:lnTo>
                <a:cubicBezTo>
                  <a:pt x="6376" y="39911"/>
                  <a:pt x="4435" y="41564"/>
                  <a:pt x="3700" y="43820"/>
                </a:cubicBezTo>
                <a:cubicBezTo>
                  <a:pt x="2965" y="46077"/>
                  <a:pt x="3569" y="48543"/>
                  <a:pt x="5222" y="50223"/>
                </a:cubicBezTo>
                <a:lnTo>
                  <a:pt x="35240" y="80267"/>
                </a:lnTo>
                <a:lnTo>
                  <a:pt x="28627" y="122224"/>
                </a:lnTo>
                <a:cubicBezTo>
                  <a:pt x="28260" y="124560"/>
                  <a:pt x="29231" y="126921"/>
                  <a:pt x="31146" y="128312"/>
                </a:cubicBezTo>
                <a:cubicBezTo>
                  <a:pt x="33062" y="129703"/>
                  <a:pt x="35581" y="129913"/>
                  <a:pt x="37706" y="128837"/>
                </a:cubicBezTo>
                <a:lnTo>
                  <a:pt x="75596" y="109577"/>
                </a:lnTo>
                <a:lnTo>
                  <a:pt x="113460" y="128837"/>
                </a:lnTo>
                <a:cubicBezTo>
                  <a:pt x="115560" y="129913"/>
                  <a:pt x="118105" y="129703"/>
                  <a:pt x="120020" y="128312"/>
                </a:cubicBezTo>
                <a:cubicBezTo>
                  <a:pt x="121936" y="126921"/>
                  <a:pt x="122907" y="124586"/>
                  <a:pt x="122539" y="122224"/>
                </a:cubicBezTo>
                <a:lnTo>
                  <a:pt x="115901" y="80267"/>
                </a:lnTo>
                <a:lnTo>
                  <a:pt x="145919" y="50223"/>
                </a:lnTo>
                <a:cubicBezTo>
                  <a:pt x="147598" y="48543"/>
                  <a:pt x="148175" y="46077"/>
                  <a:pt x="147441" y="43820"/>
                </a:cubicBezTo>
                <a:cubicBezTo>
                  <a:pt x="146706" y="41564"/>
                  <a:pt x="144790" y="39911"/>
                  <a:pt x="142429" y="39543"/>
                </a:cubicBezTo>
                <a:lnTo>
                  <a:pt x="100498" y="32878"/>
                </a:lnTo>
                <a:lnTo>
                  <a:pt x="81212" y="-4959"/>
                </a:ln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3" name="Text 41"/>
          <p:cNvSpPr/>
          <p:nvPr/>
        </p:nvSpPr>
        <p:spPr>
          <a:xfrm>
            <a:off x="8010184" y="6360496"/>
            <a:ext cx="327471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586407" y="6289124"/>
            <a:ext cx="806083" cy="344264"/>
          </a:xfrm>
          <a:custGeom>
            <a:avLst/>
            <a:gdLst/>
            <a:ahLst/>
            <a:cxnLst/>
            <a:rect l="l" t="t" r="r" b="b"/>
            <a:pathLst>
              <a:path w="806083" h="344264">
                <a:moveTo>
                  <a:pt x="67173" y="0"/>
                </a:moveTo>
                <a:lnTo>
                  <a:pt x="738910" y="0"/>
                </a:lnTo>
                <a:cubicBezTo>
                  <a:pt x="775983" y="0"/>
                  <a:pt x="806083" y="30099"/>
                  <a:pt x="806083" y="67173"/>
                </a:cubicBezTo>
                <a:lnTo>
                  <a:pt x="806083" y="277092"/>
                </a:lnTo>
                <a:cubicBezTo>
                  <a:pt x="806083" y="314190"/>
                  <a:pt x="776008" y="344264"/>
                  <a:pt x="738910" y="344264"/>
                </a:cubicBezTo>
                <a:lnTo>
                  <a:pt x="67173" y="344264"/>
                </a:lnTo>
                <a:cubicBezTo>
                  <a:pt x="30099" y="344264"/>
                  <a:pt x="0" y="314165"/>
                  <a:pt x="0" y="277092"/>
                </a:cubicBezTo>
                <a:lnTo>
                  <a:pt x="0" y="67173"/>
                </a:lnTo>
                <a:cubicBezTo>
                  <a:pt x="0" y="30099"/>
                  <a:pt x="30099" y="0"/>
                  <a:pt x="67173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5" name="Shape 43"/>
          <p:cNvSpPr/>
          <p:nvPr/>
        </p:nvSpPr>
        <p:spPr>
          <a:xfrm>
            <a:off x="8750143" y="6394083"/>
            <a:ext cx="117554" cy="134347"/>
          </a:xfrm>
          <a:custGeom>
            <a:avLst/>
            <a:gdLst/>
            <a:ahLst/>
            <a:cxnLst/>
            <a:rect l="l" t="t" r="r" b="b"/>
            <a:pathLst>
              <a:path w="117554" h="134347">
                <a:moveTo>
                  <a:pt x="20992" y="27289"/>
                </a:moveTo>
                <a:cubicBezTo>
                  <a:pt x="24467" y="27289"/>
                  <a:pt x="27289" y="24467"/>
                  <a:pt x="27289" y="20992"/>
                </a:cubicBezTo>
                <a:cubicBezTo>
                  <a:pt x="27289" y="17516"/>
                  <a:pt x="24467" y="14694"/>
                  <a:pt x="20992" y="14694"/>
                </a:cubicBezTo>
                <a:cubicBezTo>
                  <a:pt x="17516" y="14694"/>
                  <a:pt x="14694" y="17516"/>
                  <a:pt x="14694" y="20992"/>
                </a:cubicBezTo>
                <a:cubicBezTo>
                  <a:pt x="14694" y="24467"/>
                  <a:pt x="17516" y="27289"/>
                  <a:pt x="20992" y="27289"/>
                </a:cubicBezTo>
                <a:close/>
                <a:moveTo>
                  <a:pt x="41983" y="20992"/>
                </a:moveTo>
                <a:cubicBezTo>
                  <a:pt x="41983" y="29598"/>
                  <a:pt x="36814" y="36998"/>
                  <a:pt x="29388" y="40225"/>
                </a:cubicBezTo>
                <a:lnTo>
                  <a:pt x="29388" y="58777"/>
                </a:lnTo>
                <a:lnTo>
                  <a:pt x="75570" y="58777"/>
                </a:lnTo>
                <a:cubicBezTo>
                  <a:pt x="82524" y="58777"/>
                  <a:pt x="88165" y="53135"/>
                  <a:pt x="88165" y="46182"/>
                </a:cubicBezTo>
                <a:lnTo>
                  <a:pt x="88165" y="40225"/>
                </a:lnTo>
                <a:cubicBezTo>
                  <a:pt x="80739" y="36998"/>
                  <a:pt x="75570" y="29598"/>
                  <a:pt x="75570" y="20992"/>
                </a:cubicBezTo>
                <a:cubicBezTo>
                  <a:pt x="75570" y="9394"/>
                  <a:pt x="84964" y="0"/>
                  <a:pt x="96562" y="0"/>
                </a:cubicBezTo>
                <a:cubicBezTo>
                  <a:pt x="108160" y="0"/>
                  <a:pt x="117554" y="9394"/>
                  <a:pt x="117554" y="20992"/>
                </a:cubicBezTo>
                <a:cubicBezTo>
                  <a:pt x="117554" y="29598"/>
                  <a:pt x="112385" y="36998"/>
                  <a:pt x="104959" y="40225"/>
                </a:cubicBezTo>
                <a:lnTo>
                  <a:pt x="104959" y="46182"/>
                </a:lnTo>
                <a:cubicBezTo>
                  <a:pt x="104959" y="62424"/>
                  <a:pt x="91813" y="75570"/>
                  <a:pt x="75570" y="75570"/>
                </a:cubicBezTo>
                <a:lnTo>
                  <a:pt x="29388" y="75570"/>
                </a:lnTo>
                <a:lnTo>
                  <a:pt x="29388" y="94122"/>
                </a:lnTo>
                <a:cubicBezTo>
                  <a:pt x="36814" y="97349"/>
                  <a:pt x="41983" y="104749"/>
                  <a:pt x="41983" y="113355"/>
                </a:cubicBezTo>
                <a:cubicBezTo>
                  <a:pt x="41983" y="124953"/>
                  <a:pt x="32590" y="134347"/>
                  <a:pt x="20992" y="134347"/>
                </a:cubicBezTo>
                <a:cubicBezTo>
                  <a:pt x="9394" y="134347"/>
                  <a:pt x="0" y="124953"/>
                  <a:pt x="0" y="113355"/>
                </a:cubicBezTo>
                <a:cubicBezTo>
                  <a:pt x="0" y="104749"/>
                  <a:pt x="5169" y="97349"/>
                  <a:pt x="12595" y="94122"/>
                </a:cubicBezTo>
                <a:lnTo>
                  <a:pt x="12595" y="40252"/>
                </a:lnTo>
                <a:cubicBezTo>
                  <a:pt x="5169" y="36998"/>
                  <a:pt x="0" y="29598"/>
                  <a:pt x="0" y="20992"/>
                </a:cubicBezTo>
                <a:cubicBezTo>
                  <a:pt x="0" y="9394"/>
                  <a:pt x="9394" y="0"/>
                  <a:pt x="20992" y="0"/>
                </a:cubicBezTo>
                <a:cubicBezTo>
                  <a:pt x="32590" y="0"/>
                  <a:pt x="41983" y="9394"/>
                  <a:pt x="41983" y="20992"/>
                </a:cubicBezTo>
                <a:close/>
                <a:moveTo>
                  <a:pt x="102860" y="20992"/>
                </a:moveTo>
                <a:cubicBezTo>
                  <a:pt x="102860" y="17516"/>
                  <a:pt x="100038" y="14694"/>
                  <a:pt x="96562" y="14694"/>
                </a:cubicBezTo>
                <a:cubicBezTo>
                  <a:pt x="93086" y="14694"/>
                  <a:pt x="90264" y="17516"/>
                  <a:pt x="90264" y="20992"/>
                </a:cubicBezTo>
                <a:cubicBezTo>
                  <a:pt x="90264" y="24467"/>
                  <a:pt x="93086" y="27289"/>
                  <a:pt x="96562" y="27289"/>
                </a:cubicBezTo>
                <a:cubicBezTo>
                  <a:pt x="100038" y="27289"/>
                  <a:pt x="102860" y="24467"/>
                  <a:pt x="102860" y="20992"/>
                </a:cubicBezTo>
                <a:close/>
                <a:moveTo>
                  <a:pt x="20992" y="119653"/>
                </a:moveTo>
                <a:cubicBezTo>
                  <a:pt x="24467" y="119653"/>
                  <a:pt x="27289" y="116831"/>
                  <a:pt x="27289" y="113355"/>
                </a:cubicBezTo>
                <a:cubicBezTo>
                  <a:pt x="27289" y="109880"/>
                  <a:pt x="24467" y="107058"/>
                  <a:pt x="20992" y="107058"/>
                </a:cubicBezTo>
                <a:cubicBezTo>
                  <a:pt x="17516" y="107058"/>
                  <a:pt x="14694" y="109880"/>
                  <a:pt x="14694" y="113355"/>
                </a:cubicBezTo>
                <a:cubicBezTo>
                  <a:pt x="14694" y="116831"/>
                  <a:pt x="17516" y="119653"/>
                  <a:pt x="20992" y="11965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6" name="Text 44"/>
          <p:cNvSpPr/>
          <p:nvPr/>
        </p:nvSpPr>
        <p:spPr>
          <a:xfrm>
            <a:off x="8926473" y="6360496"/>
            <a:ext cx="361058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Fork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532478" y="6289124"/>
            <a:ext cx="856463" cy="344264"/>
          </a:xfrm>
          <a:custGeom>
            <a:avLst/>
            <a:gdLst/>
            <a:ahLst/>
            <a:cxnLst/>
            <a:rect l="l" t="t" r="r" b="b"/>
            <a:pathLst>
              <a:path w="856463" h="344264">
                <a:moveTo>
                  <a:pt x="67173" y="0"/>
                </a:moveTo>
                <a:lnTo>
                  <a:pt x="789290" y="0"/>
                </a:lnTo>
                <a:cubicBezTo>
                  <a:pt x="826364" y="0"/>
                  <a:pt x="856463" y="30099"/>
                  <a:pt x="856463" y="67173"/>
                </a:cubicBezTo>
                <a:lnTo>
                  <a:pt x="856463" y="277092"/>
                </a:lnTo>
                <a:cubicBezTo>
                  <a:pt x="856463" y="314190"/>
                  <a:pt x="826388" y="344264"/>
                  <a:pt x="789290" y="344264"/>
                </a:cubicBezTo>
                <a:lnTo>
                  <a:pt x="67173" y="344264"/>
                </a:lnTo>
                <a:cubicBezTo>
                  <a:pt x="30099" y="344264"/>
                  <a:pt x="0" y="314165"/>
                  <a:pt x="0" y="277092"/>
                </a:cubicBezTo>
                <a:lnTo>
                  <a:pt x="0" y="67173"/>
                </a:lnTo>
                <a:cubicBezTo>
                  <a:pt x="0" y="30099"/>
                  <a:pt x="30099" y="0"/>
                  <a:pt x="67173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8" name="Shape 46"/>
          <p:cNvSpPr/>
          <p:nvPr/>
        </p:nvSpPr>
        <p:spPr>
          <a:xfrm>
            <a:off x="9687817" y="6394083"/>
            <a:ext cx="134347" cy="134347"/>
          </a:xfrm>
          <a:custGeom>
            <a:avLst/>
            <a:gdLst/>
            <a:ahLst/>
            <a:cxnLst/>
            <a:rect l="l" t="t" r="r" b="b"/>
            <a:pathLst>
              <a:path w="134347" h="134347">
                <a:moveTo>
                  <a:pt x="67174" y="134347"/>
                </a:moveTo>
                <a:cubicBezTo>
                  <a:pt x="104248" y="134347"/>
                  <a:pt x="134347" y="104248"/>
                  <a:pt x="134347" y="67174"/>
                </a:cubicBezTo>
                <a:cubicBezTo>
                  <a:pt x="134347" y="30099"/>
                  <a:pt x="104248" y="0"/>
                  <a:pt x="67174" y="0"/>
                </a:cubicBezTo>
                <a:cubicBezTo>
                  <a:pt x="30099" y="0"/>
                  <a:pt x="0" y="30099"/>
                  <a:pt x="0" y="67174"/>
                </a:cubicBezTo>
                <a:cubicBezTo>
                  <a:pt x="0" y="104248"/>
                  <a:pt x="30099" y="134347"/>
                  <a:pt x="67174" y="134347"/>
                </a:cubicBezTo>
                <a:close/>
                <a:moveTo>
                  <a:pt x="67174" y="35686"/>
                </a:moveTo>
                <a:cubicBezTo>
                  <a:pt x="70663" y="35686"/>
                  <a:pt x="73471" y="38494"/>
                  <a:pt x="73471" y="41983"/>
                </a:cubicBezTo>
                <a:lnTo>
                  <a:pt x="73471" y="71372"/>
                </a:lnTo>
                <a:cubicBezTo>
                  <a:pt x="73471" y="74862"/>
                  <a:pt x="70663" y="77669"/>
                  <a:pt x="67174" y="77669"/>
                </a:cubicBezTo>
                <a:cubicBezTo>
                  <a:pt x="63684" y="77669"/>
                  <a:pt x="60876" y="74862"/>
                  <a:pt x="60876" y="71372"/>
                </a:cubicBezTo>
                <a:lnTo>
                  <a:pt x="60876" y="41983"/>
                </a:lnTo>
                <a:cubicBezTo>
                  <a:pt x="60876" y="38494"/>
                  <a:pt x="63684" y="35686"/>
                  <a:pt x="67174" y="35686"/>
                </a:cubicBezTo>
                <a:close/>
                <a:moveTo>
                  <a:pt x="60168" y="92364"/>
                </a:moveTo>
                <a:cubicBezTo>
                  <a:pt x="60008" y="89763"/>
                  <a:pt x="61305" y="87289"/>
                  <a:pt x="63534" y="85940"/>
                </a:cubicBezTo>
                <a:cubicBezTo>
                  <a:pt x="65764" y="84592"/>
                  <a:pt x="68557" y="84592"/>
                  <a:pt x="70786" y="85940"/>
                </a:cubicBezTo>
                <a:cubicBezTo>
                  <a:pt x="73016" y="87289"/>
                  <a:pt x="74313" y="89763"/>
                  <a:pt x="74153" y="92364"/>
                </a:cubicBezTo>
                <a:cubicBezTo>
                  <a:pt x="74313" y="94964"/>
                  <a:pt x="73016" y="97438"/>
                  <a:pt x="70786" y="98787"/>
                </a:cubicBezTo>
                <a:cubicBezTo>
                  <a:pt x="68557" y="100135"/>
                  <a:pt x="65764" y="100135"/>
                  <a:pt x="63534" y="98787"/>
                </a:cubicBezTo>
                <a:cubicBezTo>
                  <a:pt x="61305" y="97438"/>
                  <a:pt x="60008" y="94964"/>
                  <a:pt x="60168" y="92364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9" name="Text 47"/>
          <p:cNvSpPr/>
          <p:nvPr/>
        </p:nvSpPr>
        <p:spPr>
          <a:xfrm>
            <a:off x="9872544" y="6360496"/>
            <a:ext cx="411438" cy="201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Issue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jglg2a5a7cz6k/final_bg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-744" y="20955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B0C10">
                  <a:alpha val="90000"/>
                </a:srgbClr>
              </a:gs>
              <a:gs pos="50000">
                <a:srgbClr val="0B0C1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TR"/>
          </a:p>
        </p:txBody>
      </p:sp>
      <p:sp>
        <p:nvSpPr>
          <p:cNvPr id="4" name="Shape 1"/>
          <p:cNvSpPr/>
          <p:nvPr/>
        </p:nvSpPr>
        <p:spPr>
          <a:xfrm>
            <a:off x="4257005" y="576263"/>
            <a:ext cx="3676650" cy="504825"/>
          </a:xfrm>
          <a:custGeom>
            <a:avLst/>
            <a:gdLst/>
            <a:ahLst/>
            <a:cxnLst/>
            <a:rect l="l" t="t" r="r" b="b"/>
            <a:pathLst>
              <a:path w="3676650" h="504825">
                <a:moveTo>
                  <a:pt x="252413" y="0"/>
                </a:moveTo>
                <a:lnTo>
                  <a:pt x="3424238" y="0"/>
                </a:lnTo>
                <a:cubicBezTo>
                  <a:pt x="3563548" y="0"/>
                  <a:pt x="3676650" y="113102"/>
                  <a:pt x="3676650" y="252413"/>
                </a:cubicBezTo>
                <a:lnTo>
                  <a:pt x="3676650" y="252413"/>
                </a:lnTo>
                <a:cubicBezTo>
                  <a:pt x="3676650" y="391723"/>
                  <a:pt x="3563548" y="504825"/>
                  <a:pt x="3424238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2"/>
          <p:cNvSpPr/>
          <p:nvPr/>
        </p:nvSpPr>
        <p:spPr>
          <a:xfrm>
            <a:off x="4518943" y="714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Text 3"/>
          <p:cNvSpPr/>
          <p:nvPr/>
        </p:nvSpPr>
        <p:spPr>
          <a:xfrm>
            <a:off x="4842793" y="695325"/>
            <a:ext cx="2905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kern="0" spc="75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SECURE. SIMPLE. OFFLINE.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8656" y="1695450"/>
            <a:ext cx="65532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Offline Solana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Transaction Signer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45471" y="3295650"/>
            <a:ext cx="3705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C5C6C7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Thank you for your attention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05621" y="41148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Text 7"/>
          <p:cNvSpPr/>
          <p:nvPr/>
        </p:nvSpPr>
        <p:spPr>
          <a:xfrm>
            <a:off x="3610421" y="4076700"/>
            <a:ext cx="2686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Agent: opencode-offline-signer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7516" y="40195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45A29E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2" name="Shape 9"/>
          <p:cNvSpPr/>
          <p:nvPr/>
        </p:nvSpPr>
        <p:spPr>
          <a:xfrm>
            <a:off x="6936135" y="41148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3" name="Text 10"/>
          <p:cNvSpPr/>
          <p:nvPr/>
        </p:nvSpPr>
        <p:spPr>
          <a:xfrm>
            <a:off x="7205216" y="4076700"/>
            <a:ext cx="173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Human: @OSK546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898157" y="4791075"/>
            <a:ext cx="2400300" cy="628650"/>
          </a:xfrm>
          <a:custGeom>
            <a:avLst/>
            <a:gdLst/>
            <a:ahLst/>
            <a:cxnLst/>
            <a:rect l="l" t="t" r="r" b="b"/>
            <a:pathLst>
              <a:path w="2400300" h="628650">
                <a:moveTo>
                  <a:pt x="76199" y="0"/>
                </a:moveTo>
                <a:lnTo>
                  <a:pt x="2324101" y="0"/>
                </a:lnTo>
                <a:cubicBezTo>
                  <a:pt x="2366185" y="0"/>
                  <a:pt x="2400300" y="34115"/>
                  <a:pt x="2400300" y="76199"/>
                </a:cubicBezTo>
                <a:lnTo>
                  <a:pt x="2400300" y="552451"/>
                </a:lnTo>
                <a:cubicBezTo>
                  <a:pt x="2400300" y="594535"/>
                  <a:pt x="2366185" y="628650"/>
                  <a:pt x="23241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5" name="Shape 12"/>
          <p:cNvSpPr/>
          <p:nvPr/>
        </p:nvSpPr>
        <p:spPr>
          <a:xfrm>
            <a:off x="5250582" y="49625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42875" y="98227"/>
                </a:moveTo>
                <a:cubicBezTo>
                  <a:pt x="132997" y="98227"/>
                  <a:pt x="125016" y="106207"/>
                  <a:pt x="125016" y="116086"/>
                </a:cubicBezTo>
                <a:cubicBezTo>
                  <a:pt x="125016" y="123509"/>
                  <a:pt x="119044" y="129480"/>
                  <a:pt x="111621" y="129480"/>
                </a:cubicBezTo>
                <a:cubicBezTo>
                  <a:pt x="104198" y="129480"/>
                  <a:pt x="98227" y="123509"/>
                  <a:pt x="98227" y="116086"/>
                </a:cubicBezTo>
                <a:cubicBezTo>
                  <a:pt x="98227" y="91418"/>
                  <a:pt x="118207" y="71438"/>
                  <a:pt x="142875" y="71438"/>
                </a:cubicBezTo>
                <a:cubicBezTo>
                  <a:pt x="167543" y="71438"/>
                  <a:pt x="187523" y="91418"/>
                  <a:pt x="187523" y="116086"/>
                </a:cubicBezTo>
                <a:cubicBezTo>
                  <a:pt x="187523" y="142429"/>
                  <a:pt x="167432" y="153591"/>
                  <a:pt x="156270" y="157665"/>
                </a:cubicBezTo>
                <a:lnTo>
                  <a:pt x="156270" y="159786"/>
                </a:lnTo>
                <a:cubicBezTo>
                  <a:pt x="156270" y="167208"/>
                  <a:pt x="150298" y="173180"/>
                  <a:pt x="142875" y="173180"/>
                </a:cubicBezTo>
                <a:cubicBezTo>
                  <a:pt x="135452" y="173180"/>
                  <a:pt x="129480" y="167208"/>
                  <a:pt x="129480" y="159786"/>
                </a:cubicBezTo>
                <a:lnTo>
                  <a:pt x="129480" y="155265"/>
                </a:lnTo>
                <a:cubicBezTo>
                  <a:pt x="129480" y="143824"/>
                  <a:pt x="137740" y="135620"/>
                  <a:pt x="146279" y="132829"/>
                </a:cubicBezTo>
                <a:cubicBezTo>
                  <a:pt x="149851" y="131657"/>
                  <a:pt x="153646" y="129760"/>
                  <a:pt x="156437" y="127081"/>
                </a:cubicBezTo>
                <a:cubicBezTo>
                  <a:pt x="158837" y="124737"/>
                  <a:pt x="160734" y="121500"/>
                  <a:pt x="160734" y="116142"/>
                </a:cubicBezTo>
                <a:cubicBezTo>
                  <a:pt x="160734" y="106263"/>
                  <a:pt x="152753" y="98282"/>
                  <a:pt x="142875" y="98282"/>
                </a:cubicBezTo>
                <a:close/>
                <a:moveTo>
                  <a:pt x="125016" y="205383"/>
                </a:moveTo>
                <a:cubicBezTo>
                  <a:pt x="125016" y="195526"/>
                  <a:pt x="133018" y="187523"/>
                  <a:pt x="142875" y="187523"/>
                </a:cubicBezTo>
                <a:cubicBezTo>
                  <a:pt x="152732" y="187523"/>
                  <a:pt x="160734" y="195526"/>
                  <a:pt x="160734" y="205383"/>
                </a:cubicBezTo>
                <a:cubicBezTo>
                  <a:pt x="160734" y="215240"/>
                  <a:pt x="152732" y="223242"/>
                  <a:pt x="142875" y="223242"/>
                </a:cubicBezTo>
                <a:cubicBezTo>
                  <a:pt x="133018" y="223242"/>
                  <a:pt x="125016" y="215240"/>
                  <a:pt x="125016" y="20538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6" name="Text 13"/>
          <p:cNvSpPr/>
          <p:nvPr/>
        </p:nvSpPr>
        <p:spPr>
          <a:xfrm>
            <a:off x="5664919" y="495300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Questions?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023071" y="5815013"/>
            <a:ext cx="3248025" cy="466725"/>
          </a:xfrm>
          <a:custGeom>
            <a:avLst/>
            <a:gdLst/>
            <a:ahLst/>
            <a:cxnLst/>
            <a:rect l="l" t="t" r="r" b="b"/>
            <a:pathLst>
              <a:path w="3248025" h="466725">
                <a:moveTo>
                  <a:pt x="76202" y="0"/>
                </a:moveTo>
                <a:lnTo>
                  <a:pt x="3171823" y="0"/>
                </a:lnTo>
                <a:cubicBezTo>
                  <a:pt x="3213908" y="0"/>
                  <a:pt x="3248025" y="34117"/>
                  <a:pt x="3248025" y="76202"/>
                </a:cubicBezTo>
                <a:lnTo>
                  <a:pt x="3248025" y="390523"/>
                </a:lnTo>
                <a:cubicBezTo>
                  <a:pt x="3248025" y="432608"/>
                  <a:pt x="3213908" y="466725"/>
                  <a:pt x="317182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8" name="Shape 15"/>
          <p:cNvSpPr/>
          <p:nvPr/>
        </p:nvSpPr>
        <p:spPr>
          <a:xfrm>
            <a:off x="3242146" y="59531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4703" y="147861"/>
                </a:moveTo>
                <a:cubicBezTo>
                  <a:pt x="64703" y="148605"/>
                  <a:pt x="63847" y="149200"/>
                  <a:pt x="62768" y="149200"/>
                </a:cubicBezTo>
                <a:cubicBezTo>
                  <a:pt x="61540" y="149312"/>
                  <a:pt x="60685" y="148717"/>
                  <a:pt x="60685" y="147861"/>
                </a:cubicBezTo>
                <a:cubicBezTo>
                  <a:pt x="60685" y="147117"/>
                  <a:pt x="61540" y="146521"/>
                  <a:pt x="62619" y="146521"/>
                </a:cubicBezTo>
                <a:cubicBezTo>
                  <a:pt x="63736" y="146410"/>
                  <a:pt x="64703" y="147005"/>
                  <a:pt x="64703" y="147861"/>
                </a:cubicBezTo>
                <a:close/>
                <a:moveTo>
                  <a:pt x="53132" y="146186"/>
                </a:moveTo>
                <a:cubicBezTo>
                  <a:pt x="52871" y="146931"/>
                  <a:pt x="53615" y="147786"/>
                  <a:pt x="54732" y="148010"/>
                </a:cubicBezTo>
                <a:cubicBezTo>
                  <a:pt x="55699" y="148382"/>
                  <a:pt x="56815" y="148010"/>
                  <a:pt x="57038" y="147265"/>
                </a:cubicBezTo>
                <a:cubicBezTo>
                  <a:pt x="57262" y="146521"/>
                  <a:pt x="56555" y="145666"/>
                  <a:pt x="55438" y="145331"/>
                </a:cubicBezTo>
                <a:cubicBezTo>
                  <a:pt x="54471" y="145070"/>
                  <a:pt x="53392" y="145442"/>
                  <a:pt x="53132" y="146186"/>
                </a:cubicBezTo>
                <a:close/>
                <a:moveTo>
                  <a:pt x="69577" y="145554"/>
                </a:moveTo>
                <a:cubicBezTo>
                  <a:pt x="68498" y="145814"/>
                  <a:pt x="67754" y="146521"/>
                  <a:pt x="67866" y="147377"/>
                </a:cubicBezTo>
                <a:cubicBezTo>
                  <a:pt x="67977" y="148121"/>
                  <a:pt x="68945" y="148605"/>
                  <a:pt x="70061" y="148344"/>
                </a:cubicBezTo>
                <a:cubicBezTo>
                  <a:pt x="71140" y="148084"/>
                  <a:pt x="71884" y="147377"/>
                  <a:pt x="71772" y="146633"/>
                </a:cubicBezTo>
                <a:cubicBezTo>
                  <a:pt x="71661" y="145926"/>
                  <a:pt x="70656" y="145442"/>
                  <a:pt x="69577" y="145554"/>
                </a:cubicBezTo>
                <a:close/>
                <a:moveTo>
                  <a:pt x="94059" y="2977"/>
                </a:moveTo>
                <a:cubicBezTo>
                  <a:pt x="42453" y="2977"/>
                  <a:pt x="2977" y="42156"/>
                  <a:pt x="2977" y="93762"/>
                </a:cubicBezTo>
                <a:cubicBezTo>
                  <a:pt x="2977" y="135024"/>
                  <a:pt x="28947" y="170334"/>
                  <a:pt x="66042" y="182761"/>
                </a:cubicBezTo>
                <a:cubicBezTo>
                  <a:pt x="70805" y="183617"/>
                  <a:pt x="72479" y="180677"/>
                  <a:pt x="72479" y="178259"/>
                </a:cubicBezTo>
                <a:cubicBezTo>
                  <a:pt x="72479" y="175952"/>
                  <a:pt x="72368" y="163227"/>
                  <a:pt x="72368" y="155414"/>
                </a:cubicBezTo>
                <a:cubicBezTo>
                  <a:pt x="72368" y="155414"/>
                  <a:pt x="46323" y="160995"/>
                  <a:pt x="40853" y="144326"/>
                </a:cubicBezTo>
                <a:cubicBezTo>
                  <a:pt x="40853" y="144326"/>
                  <a:pt x="36612" y="133499"/>
                  <a:pt x="30510" y="130708"/>
                </a:cubicBezTo>
                <a:cubicBezTo>
                  <a:pt x="30510" y="130708"/>
                  <a:pt x="21989" y="124867"/>
                  <a:pt x="31105" y="124978"/>
                </a:cubicBezTo>
                <a:cubicBezTo>
                  <a:pt x="31105" y="124978"/>
                  <a:pt x="40370" y="125723"/>
                  <a:pt x="45467" y="134578"/>
                </a:cubicBezTo>
                <a:cubicBezTo>
                  <a:pt x="53615" y="148940"/>
                  <a:pt x="67270" y="144810"/>
                  <a:pt x="72591" y="142354"/>
                </a:cubicBezTo>
                <a:cubicBezTo>
                  <a:pt x="73447" y="136401"/>
                  <a:pt x="75865" y="132271"/>
                  <a:pt x="78544" y="129815"/>
                </a:cubicBezTo>
                <a:cubicBezTo>
                  <a:pt x="57745" y="127508"/>
                  <a:pt x="36761" y="124495"/>
                  <a:pt x="36761" y="88702"/>
                </a:cubicBezTo>
                <a:cubicBezTo>
                  <a:pt x="36761" y="78470"/>
                  <a:pt x="39588" y="73335"/>
                  <a:pt x="45541" y="66787"/>
                </a:cubicBezTo>
                <a:cubicBezTo>
                  <a:pt x="44574" y="64368"/>
                  <a:pt x="41411" y="54397"/>
                  <a:pt x="46509" y="41523"/>
                </a:cubicBezTo>
                <a:cubicBezTo>
                  <a:pt x="54285" y="39105"/>
                  <a:pt x="72182" y="51569"/>
                  <a:pt x="72182" y="51569"/>
                </a:cubicBezTo>
                <a:cubicBezTo>
                  <a:pt x="79623" y="49485"/>
                  <a:pt x="87623" y="48406"/>
                  <a:pt x="95548" y="48406"/>
                </a:cubicBezTo>
                <a:cubicBezTo>
                  <a:pt x="103473" y="48406"/>
                  <a:pt x="111472" y="49485"/>
                  <a:pt x="118914" y="51569"/>
                </a:cubicBezTo>
                <a:cubicBezTo>
                  <a:pt x="118914" y="51569"/>
                  <a:pt x="136810" y="39067"/>
                  <a:pt x="144587" y="41523"/>
                </a:cubicBezTo>
                <a:cubicBezTo>
                  <a:pt x="149684" y="54434"/>
                  <a:pt x="146521" y="64368"/>
                  <a:pt x="145554" y="66787"/>
                </a:cubicBezTo>
                <a:cubicBezTo>
                  <a:pt x="151507" y="73372"/>
                  <a:pt x="155153" y="78507"/>
                  <a:pt x="155153" y="88702"/>
                </a:cubicBezTo>
                <a:cubicBezTo>
                  <a:pt x="155153" y="124606"/>
                  <a:pt x="133238" y="127471"/>
                  <a:pt x="112440" y="129815"/>
                </a:cubicBezTo>
                <a:cubicBezTo>
                  <a:pt x="115863" y="132755"/>
                  <a:pt x="118765" y="138336"/>
                  <a:pt x="118765" y="147079"/>
                </a:cubicBezTo>
                <a:cubicBezTo>
                  <a:pt x="118765" y="159618"/>
                  <a:pt x="118653" y="175133"/>
                  <a:pt x="118653" y="178184"/>
                </a:cubicBezTo>
                <a:cubicBezTo>
                  <a:pt x="118653" y="180603"/>
                  <a:pt x="120365" y="183542"/>
                  <a:pt x="125090" y="182687"/>
                </a:cubicBezTo>
                <a:cubicBezTo>
                  <a:pt x="162297" y="170334"/>
                  <a:pt x="187523" y="135024"/>
                  <a:pt x="187523" y="93762"/>
                </a:cubicBezTo>
                <a:cubicBezTo>
                  <a:pt x="187523" y="42156"/>
                  <a:pt x="145666" y="2977"/>
                  <a:pt x="94059" y="2977"/>
                </a:cubicBezTo>
                <a:close/>
                <a:moveTo>
                  <a:pt x="39142" y="131304"/>
                </a:moveTo>
                <a:cubicBezTo>
                  <a:pt x="38658" y="131676"/>
                  <a:pt x="38770" y="132531"/>
                  <a:pt x="39402" y="133238"/>
                </a:cubicBezTo>
                <a:cubicBezTo>
                  <a:pt x="39998" y="133834"/>
                  <a:pt x="40853" y="134094"/>
                  <a:pt x="41337" y="133610"/>
                </a:cubicBezTo>
                <a:cubicBezTo>
                  <a:pt x="41821" y="133238"/>
                  <a:pt x="41709" y="132383"/>
                  <a:pt x="41077" y="131676"/>
                </a:cubicBezTo>
                <a:cubicBezTo>
                  <a:pt x="40481" y="131080"/>
                  <a:pt x="39625" y="130820"/>
                  <a:pt x="39142" y="131304"/>
                </a:cubicBezTo>
                <a:close/>
                <a:moveTo>
                  <a:pt x="35123" y="128290"/>
                </a:moveTo>
                <a:cubicBezTo>
                  <a:pt x="34863" y="128774"/>
                  <a:pt x="35235" y="129369"/>
                  <a:pt x="35979" y="129741"/>
                </a:cubicBezTo>
                <a:cubicBezTo>
                  <a:pt x="36575" y="130113"/>
                  <a:pt x="37319" y="130001"/>
                  <a:pt x="37579" y="129480"/>
                </a:cubicBezTo>
                <a:cubicBezTo>
                  <a:pt x="37840" y="128997"/>
                  <a:pt x="37467" y="128401"/>
                  <a:pt x="36723" y="128029"/>
                </a:cubicBezTo>
                <a:cubicBezTo>
                  <a:pt x="35979" y="127806"/>
                  <a:pt x="35384" y="127918"/>
                  <a:pt x="35123" y="128290"/>
                </a:cubicBezTo>
                <a:close/>
                <a:moveTo>
                  <a:pt x="47179" y="141536"/>
                </a:moveTo>
                <a:cubicBezTo>
                  <a:pt x="46583" y="142019"/>
                  <a:pt x="46806" y="143135"/>
                  <a:pt x="47662" y="143842"/>
                </a:cubicBezTo>
                <a:cubicBezTo>
                  <a:pt x="48518" y="144698"/>
                  <a:pt x="49597" y="144810"/>
                  <a:pt x="50081" y="144214"/>
                </a:cubicBezTo>
                <a:cubicBezTo>
                  <a:pt x="50564" y="143731"/>
                  <a:pt x="50341" y="142615"/>
                  <a:pt x="49597" y="141908"/>
                </a:cubicBezTo>
                <a:cubicBezTo>
                  <a:pt x="48778" y="141052"/>
                  <a:pt x="47662" y="140940"/>
                  <a:pt x="47179" y="141536"/>
                </a:cubicBezTo>
                <a:close/>
                <a:moveTo>
                  <a:pt x="42937" y="136066"/>
                </a:moveTo>
                <a:cubicBezTo>
                  <a:pt x="42342" y="136438"/>
                  <a:pt x="42342" y="137406"/>
                  <a:pt x="42937" y="138261"/>
                </a:cubicBezTo>
                <a:cubicBezTo>
                  <a:pt x="43532" y="139117"/>
                  <a:pt x="44537" y="139489"/>
                  <a:pt x="45021" y="139117"/>
                </a:cubicBezTo>
                <a:cubicBezTo>
                  <a:pt x="45616" y="138633"/>
                  <a:pt x="45616" y="137666"/>
                  <a:pt x="45021" y="136810"/>
                </a:cubicBezTo>
                <a:cubicBezTo>
                  <a:pt x="44500" y="135954"/>
                  <a:pt x="43532" y="135582"/>
                  <a:pt x="42937" y="13606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9" name="Text 16"/>
          <p:cNvSpPr/>
          <p:nvPr/>
        </p:nvSpPr>
        <p:spPr>
          <a:xfrm>
            <a:off x="3532659" y="5934075"/>
            <a:ext cx="2581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github.com/Osman-SK/Offline-Signer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511305" y="5815013"/>
            <a:ext cx="2657475" cy="466725"/>
          </a:xfrm>
          <a:custGeom>
            <a:avLst/>
            <a:gdLst/>
            <a:ahLst/>
            <a:cxnLst/>
            <a:rect l="l" t="t" r="r" b="b"/>
            <a:pathLst>
              <a:path w="2657475" h="466725">
                <a:moveTo>
                  <a:pt x="76202" y="0"/>
                </a:moveTo>
                <a:lnTo>
                  <a:pt x="2581273" y="0"/>
                </a:lnTo>
                <a:cubicBezTo>
                  <a:pt x="2623358" y="0"/>
                  <a:pt x="2657475" y="34117"/>
                  <a:pt x="2657475" y="76202"/>
                </a:cubicBezTo>
                <a:lnTo>
                  <a:pt x="2657475" y="390523"/>
                </a:lnTo>
                <a:cubicBezTo>
                  <a:pt x="2657475" y="432608"/>
                  <a:pt x="2623358" y="466725"/>
                  <a:pt x="25812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1" name="Shape 18"/>
          <p:cNvSpPr/>
          <p:nvPr/>
        </p:nvSpPr>
        <p:spPr>
          <a:xfrm>
            <a:off x="6730380" y="59531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2" name="Text 19"/>
          <p:cNvSpPr/>
          <p:nvPr/>
        </p:nvSpPr>
        <p:spPr>
          <a:xfrm>
            <a:off x="7020892" y="5934075"/>
            <a:ext cx="1990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Colosseum Hackathon 2026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High-Value Crypto Holdings at Risk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76363"/>
            <a:ext cx="5591175" cy="1590675"/>
          </a:xfrm>
          <a:custGeom>
            <a:avLst/>
            <a:gdLst/>
            <a:ahLst/>
            <a:cxnLst/>
            <a:rect l="l" t="t" r="r" b="b"/>
            <a:pathLst>
              <a:path w="5591175" h="1590675">
                <a:moveTo>
                  <a:pt x="76193" y="0"/>
                </a:moveTo>
                <a:lnTo>
                  <a:pt x="5514982" y="0"/>
                </a:lnTo>
                <a:cubicBezTo>
                  <a:pt x="5557062" y="0"/>
                  <a:pt x="5591175" y="34113"/>
                  <a:pt x="5591175" y="76193"/>
                </a:cubicBezTo>
                <a:lnTo>
                  <a:pt x="5591175" y="1514482"/>
                </a:lnTo>
                <a:cubicBezTo>
                  <a:pt x="5591175" y="1556562"/>
                  <a:pt x="5557062" y="1590675"/>
                  <a:pt x="5514982" y="1590675"/>
                </a:cubicBezTo>
                <a:lnTo>
                  <a:pt x="76193" y="1590675"/>
                </a:lnTo>
                <a:cubicBezTo>
                  <a:pt x="34113" y="1590675"/>
                  <a:pt x="0" y="1556562"/>
                  <a:pt x="0" y="1514482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581025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702469" y="18859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35719"/>
                </a:moveTo>
                <a:cubicBezTo>
                  <a:pt x="73335" y="35719"/>
                  <a:pt x="42714" y="49113"/>
                  <a:pt x="20203" y="70917"/>
                </a:cubicBezTo>
                <a:cubicBezTo>
                  <a:pt x="15478" y="75493"/>
                  <a:pt x="7925" y="75381"/>
                  <a:pt x="3386" y="70656"/>
                </a:cubicBezTo>
                <a:cubicBezTo>
                  <a:pt x="-1153" y="65931"/>
                  <a:pt x="-1079" y="58378"/>
                  <a:pt x="3646" y="53839"/>
                </a:cubicBezTo>
                <a:cubicBezTo>
                  <a:pt x="30398" y="27868"/>
                  <a:pt x="66935" y="11906"/>
                  <a:pt x="107156" y="11906"/>
                </a:cubicBezTo>
                <a:cubicBezTo>
                  <a:pt x="147377" y="11906"/>
                  <a:pt x="183914" y="27868"/>
                  <a:pt x="210703" y="53839"/>
                </a:cubicBezTo>
                <a:cubicBezTo>
                  <a:pt x="215429" y="58415"/>
                  <a:pt x="215540" y="65968"/>
                  <a:pt x="210964" y="70656"/>
                </a:cubicBezTo>
                <a:cubicBezTo>
                  <a:pt x="206387" y="75344"/>
                  <a:pt x="198834" y="75493"/>
                  <a:pt x="194146" y="70917"/>
                </a:cubicBezTo>
                <a:cubicBezTo>
                  <a:pt x="171599" y="49113"/>
                  <a:pt x="140977" y="35719"/>
                  <a:pt x="107156" y="35719"/>
                </a:cubicBezTo>
                <a:close/>
                <a:moveTo>
                  <a:pt x="89297" y="160734"/>
                </a:moveTo>
                <a:cubicBezTo>
                  <a:pt x="89297" y="150878"/>
                  <a:pt x="97299" y="142875"/>
                  <a:pt x="107156" y="142875"/>
                </a:cubicBezTo>
                <a:cubicBezTo>
                  <a:pt x="117013" y="142875"/>
                  <a:pt x="125016" y="150878"/>
                  <a:pt x="125016" y="160734"/>
                </a:cubicBezTo>
                <a:cubicBezTo>
                  <a:pt x="125016" y="170591"/>
                  <a:pt x="117013" y="178594"/>
                  <a:pt x="107156" y="178594"/>
                </a:cubicBezTo>
                <a:cubicBezTo>
                  <a:pt x="97299" y="178594"/>
                  <a:pt x="89297" y="170591"/>
                  <a:pt x="89297" y="160734"/>
                </a:cubicBezTo>
                <a:close/>
                <a:moveTo>
                  <a:pt x="62508" y="121369"/>
                </a:moveTo>
                <a:cubicBezTo>
                  <a:pt x="58155" y="126318"/>
                  <a:pt x="50639" y="126764"/>
                  <a:pt x="45690" y="122411"/>
                </a:cubicBezTo>
                <a:cubicBezTo>
                  <a:pt x="40742" y="118058"/>
                  <a:pt x="40295" y="110542"/>
                  <a:pt x="44648" y="105594"/>
                </a:cubicBezTo>
                <a:cubicBezTo>
                  <a:pt x="59903" y="88329"/>
                  <a:pt x="82265" y="77391"/>
                  <a:pt x="107156" y="77391"/>
                </a:cubicBezTo>
                <a:cubicBezTo>
                  <a:pt x="132048" y="77391"/>
                  <a:pt x="154409" y="88329"/>
                  <a:pt x="169664" y="105594"/>
                </a:cubicBezTo>
                <a:cubicBezTo>
                  <a:pt x="174017" y="110542"/>
                  <a:pt x="173534" y="118058"/>
                  <a:pt x="168622" y="122411"/>
                </a:cubicBezTo>
                <a:cubicBezTo>
                  <a:pt x="163711" y="126764"/>
                  <a:pt x="156158" y="126281"/>
                  <a:pt x="151805" y="121369"/>
                </a:cubicBezTo>
                <a:cubicBezTo>
                  <a:pt x="140866" y="108979"/>
                  <a:pt x="124941" y="101203"/>
                  <a:pt x="107156" y="101203"/>
                </a:cubicBezTo>
                <a:cubicBezTo>
                  <a:pt x="89371" y="101203"/>
                  <a:pt x="73447" y="108979"/>
                  <a:pt x="62508" y="121369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1190625" y="175260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Wallets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90625" y="2095500"/>
            <a:ext cx="4667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Private keys remain on internet-connected devices, creating constant exposure to remote attacks and malware.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5763" y="3128963"/>
            <a:ext cx="5591175" cy="1590675"/>
          </a:xfrm>
          <a:custGeom>
            <a:avLst/>
            <a:gdLst/>
            <a:ahLst/>
            <a:cxnLst/>
            <a:rect l="l" t="t" r="r" b="b"/>
            <a:pathLst>
              <a:path w="5591175" h="1590675">
                <a:moveTo>
                  <a:pt x="76193" y="0"/>
                </a:moveTo>
                <a:lnTo>
                  <a:pt x="5514982" y="0"/>
                </a:lnTo>
                <a:cubicBezTo>
                  <a:pt x="5557062" y="0"/>
                  <a:pt x="5591175" y="34113"/>
                  <a:pt x="5591175" y="76193"/>
                </a:cubicBezTo>
                <a:lnTo>
                  <a:pt x="5591175" y="1514482"/>
                </a:lnTo>
                <a:cubicBezTo>
                  <a:pt x="5591175" y="1556562"/>
                  <a:pt x="5557062" y="1590675"/>
                  <a:pt x="5514982" y="1590675"/>
                </a:cubicBezTo>
                <a:lnTo>
                  <a:pt x="76193" y="1590675"/>
                </a:lnTo>
                <a:cubicBezTo>
                  <a:pt x="34113" y="1590675"/>
                  <a:pt x="0" y="1556562"/>
                  <a:pt x="0" y="1514482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0" name="Shape 8"/>
          <p:cNvSpPr/>
          <p:nvPr/>
        </p:nvSpPr>
        <p:spPr>
          <a:xfrm>
            <a:off x="581025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6900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1" name="Shape 9"/>
          <p:cNvSpPr/>
          <p:nvPr/>
        </p:nvSpPr>
        <p:spPr>
          <a:xfrm>
            <a:off x="714375" y="36385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FF8904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2" name="Text 10"/>
          <p:cNvSpPr/>
          <p:nvPr/>
        </p:nvSpPr>
        <p:spPr>
          <a:xfrm>
            <a:off x="1190625" y="350520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Hardware Wallets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90625" y="3848100"/>
            <a:ext cx="4667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Despite physical security, keys are still temporarily exposed to connected devices during signing operations.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5763" y="4881563"/>
            <a:ext cx="5591175" cy="1590675"/>
          </a:xfrm>
          <a:custGeom>
            <a:avLst/>
            <a:gdLst/>
            <a:ahLst/>
            <a:cxnLst/>
            <a:rect l="l" t="t" r="r" b="b"/>
            <a:pathLst>
              <a:path w="5591175" h="1590675">
                <a:moveTo>
                  <a:pt x="76193" y="0"/>
                </a:moveTo>
                <a:lnTo>
                  <a:pt x="5514982" y="0"/>
                </a:lnTo>
                <a:cubicBezTo>
                  <a:pt x="5557062" y="0"/>
                  <a:pt x="5591175" y="34113"/>
                  <a:pt x="5591175" y="76193"/>
                </a:cubicBezTo>
                <a:lnTo>
                  <a:pt x="5591175" y="1514482"/>
                </a:lnTo>
                <a:cubicBezTo>
                  <a:pt x="5591175" y="1556562"/>
                  <a:pt x="5557062" y="1590675"/>
                  <a:pt x="5514982" y="1590675"/>
                </a:cubicBezTo>
                <a:lnTo>
                  <a:pt x="76193" y="1590675"/>
                </a:lnTo>
                <a:cubicBezTo>
                  <a:pt x="34113" y="1590675"/>
                  <a:pt x="0" y="1556562"/>
                  <a:pt x="0" y="1514482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5" name="Shape 13"/>
          <p:cNvSpPr/>
          <p:nvPr/>
        </p:nvSpPr>
        <p:spPr>
          <a:xfrm>
            <a:off x="581025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6" name="Shape 14"/>
          <p:cNvSpPr/>
          <p:nvPr/>
        </p:nvSpPr>
        <p:spPr>
          <a:xfrm>
            <a:off x="714375" y="539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497" y="44128"/>
                </a:moveTo>
                <a:cubicBezTo>
                  <a:pt x="-1153" y="39477"/>
                  <a:pt x="-1153" y="31924"/>
                  <a:pt x="3497" y="27273"/>
                </a:cubicBezTo>
                <a:cubicBezTo>
                  <a:pt x="8148" y="22622"/>
                  <a:pt x="15701" y="22622"/>
                  <a:pt x="20352" y="27273"/>
                </a:cubicBezTo>
                <a:lnTo>
                  <a:pt x="79883" y="86804"/>
                </a:lnTo>
                <a:cubicBezTo>
                  <a:pt x="84534" y="91455"/>
                  <a:pt x="84534" y="99008"/>
                  <a:pt x="79883" y="103659"/>
                </a:cubicBezTo>
                <a:lnTo>
                  <a:pt x="20352" y="163190"/>
                </a:lnTo>
                <a:cubicBezTo>
                  <a:pt x="15701" y="167841"/>
                  <a:pt x="8148" y="167841"/>
                  <a:pt x="3497" y="163190"/>
                </a:cubicBezTo>
                <a:cubicBezTo>
                  <a:pt x="-1153" y="158539"/>
                  <a:pt x="-1153" y="150986"/>
                  <a:pt x="3497" y="146335"/>
                </a:cubicBezTo>
                <a:lnTo>
                  <a:pt x="54583" y="95250"/>
                </a:lnTo>
                <a:lnTo>
                  <a:pt x="3497" y="44128"/>
                </a:ln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7" name="Text 15"/>
          <p:cNvSpPr/>
          <p:nvPr/>
        </p:nvSpPr>
        <p:spPr>
          <a:xfrm>
            <a:off x="1190625" y="525780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 Tools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90625" y="5600700"/>
            <a:ext cx="4667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Command-line interfaces are too complex for average users, creating barriers to secure self-custody.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5063" y="1376363"/>
            <a:ext cx="5591175" cy="2419350"/>
          </a:xfrm>
          <a:custGeom>
            <a:avLst/>
            <a:gdLst/>
            <a:ahLst/>
            <a:cxnLst/>
            <a:rect l="l" t="t" r="r" b="b"/>
            <a:pathLst>
              <a:path w="5591175" h="2419350">
                <a:moveTo>
                  <a:pt x="76210" y="0"/>
                </a:moveTo>
                <a:lnTo>
                  <a:pt x="5514965" y="0"/>
                </a:lnTo>
                <a:cubicBezTo>
                  <a:pt x="5557055" y="0"/>
                  <a:pt x="5591175" y="34120"/>
                  <a:pt x="5591175" y="76210"/>
                </a:cubicBezTo>
                <a:lnTo>
                  <a:pt x="5591175" y="2343140"/>
                </a:lnTo>
                <a:cubicBezTo>
                  <a:pt x="5591175" y="2385230"/>
                  <a:pt x="5557055" y="2419350"/>
                  <a:pt x="5514965" y="2419350"/>
                </a:cubicBezTo>
                <a:lnTo>
                  <a:pt x="76210" y="2419350"/>
                </a:lnTo>
                <a:cubicBezTo>
                  <a:pt x="34120" y="2419350"/>
                  <a:pt x="0" y="2385230"/>
                  <a:pt x="0" y="234314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0" name="Shape 18"/>
          <p:cNvSpPr/>
          <p:nvPr/>
        </p:nvSpPr>
        <p:spPr>
          <a:xfrm>
            <a:off x="6410325" y="21669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AD46FF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1" name="Shape 19"/>
          <p:cNvSpPr/>
          <p:nvPr/>
        </p:nvSpPr>
        <p:spPr>
          <a:xfrm>
            <a:off x="6543675" y="23002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2136" y="62136"/>
                </a:moveTo>
                <a:cubicBezTo>
                  <a:pt x="65633" y="58638"/>
                  <a:pt x="71289" y="58638"/>
                  <a:pt x="74749" y="62136"/>
                </a:cubicBezTo>
                <a:lnTo>
                  <a:pt x="95213" y="82600"/>
                </a:lnTo>
                <a:lnTo>
                  <a:pt x="115677" y="62136"/>
                </a:lnTo>
                <a:cubicBezTo>
                  <a:pt x="119174" y="58638"/>
                  <a:pt x="124830" y="58638"/>
                  <a:pt x="128290" y="62136"/>
                </a:cubicBezTo>
                <a:cubicBezTo>
                  <a:pt x="131750" y="65633"/>
                  <a:pt x="131787" y="71289"/>
                  <a:pt x="128290" y="74749"/>
                </a:cubicBezTo>
                <a:lnTo>
                  <a:pt x="107826" y="95213"/>
                </a:lnTo>
                <a:lnTo>
                  <a:pt x="128290" y="115677"/>
                </a:lnTo>
                <a:cubicBezTo>
                  <a:pt x="131787" y="119174"/>
                  <a:pt x="131787" y="124830"/>
                  <a:pt x="128290" y="128290"/>
                </a:cubicBezTo>
                <a:cubicBezTo>
                  <a:pt x="124792" y="131750"/>
                  <a:pt x="119137" y="131787"/>
                  <a:pt x="115677" y="128290"/>
                </a:cubicBezTo>
                <a:lnTo>
                  <a:pt x="95213" y="107826"/>
                </a:lnTo>
                <a:lnTo>
                  <a:pt x="74749" y="128290"/>
                </a:lnTo>
                <a:cubicBezTo>
                  <a:pt x="71251" y="131787"/>
                  <a:pt x="65596" y="131787"/>
                  <a:pt x="62136" y="128290"/>
                </a:cubicBezTo>
                <a:cubicBezTo>
                  <a:pt x="58675" y="124792"/>
                  <a:pt x="58638" y="119137"/>
                  <a:pt x="62136" y="115677"/>
                </a:cubicBezTo>
                <a:lnTo>
                  <a:pt x="82600" y="95213"/>
                </a:lnTo>
                <a:lnTo>
                  <a:pt x="62136" y="74749"/>
                </a:lnTo>
                <a:cubicBezTo>
                  <a:pt x="58638" y="71251"/>
                  <a:pt x="58638" y="65596"/>
                  <a:pt x="62136" y="62136"/>
                </a:cubicBezTo>
                <a:close/>
              </a:path>
            </a:pathLst>
          </a:custGeom>
          <a:solidFill>
            <a:srgbClr val="C27AFF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2" name="Text 20"/>
          <p:cNvSpPr/>
          <p:nvPr/>
        </p:nvSpPr>
        <p:spPr>
          <a:xfrm>
            <a:off x="7019925" y="2166938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Air-Gapped Solution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19925" y="2509838"/>
            <a:ext cx="4667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consumer-friendly air-gapped solution exists that combines true offline security with ease of use.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19825" y="3962400"/>
            <a:ext cx="5581650" cy="2505075"/>
          </a:xfrm>
          <a:custGeom>
            <a:avLst/>
            <a:gdLst/>
            <a:ahLst/>
            <a:cxnLst/>
            <a:rect l="l" t="t" r="r" b="b"/>
            <a:pathLst>
              <a:path w="5581650" h="2505075">
                <a:moveTo>
                  <a:pt x="76204" y="0"/>
                </a:moveTo>
                <a:lnTo>
                  <a:pt x="5505446" y="0"/>
                </a:lnTo>
                <a:cubicBezTo>
                  <a:pt x="5547532" y="0"/>
                  <a:pt x="5581650" y="34118"/>
                  <a:pt x="5581650" y="76204"/>
                </a:cubicBezTo>
                <a:lnTo>
                  <a:pt x="5581650" y="2428871"/>
                </a:lnTo>
                <a:cubicBezTo>
                  <a:pt x="5581650" y="2470957"/>
                  <a:pt x="5547532" y="2505075"/>
                  <a:pt x="5505446" y="2505075"/>
                </a:cubicBezTo>
                <a:lnTo>
                  <a:pt x="76204" y="2505075"/>
                </a:lnTo>
                <a:cubicBezTo>
                  <a:pt x="34118" y="2505075"/>
                  <a:pt x="0" y="2470957"/>
                  <a:pt x="0" y="242887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gradFill flip="none" rotWithShape="1">
            <a:gsLst>
              <a:gs pos="0">
                <a:srgbClr val="82181A">
                  <a:alpha val="30000"/>
                </a:srgbClr>
              </a:gs>
              <a:gs pos="100000">
                <a:srgbClr val="1A1D23"/>
              </a:gs>
            </a:gsLst>
            <a:lin ang="2700000" scaled="1"/>
          </a:gradFill>
          <a:ln w="25400">
            <a:solidFill>
              <a:srgbClr val="FB2C36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5" name="Shape 23"/>
          <p:cNvSpPr/>
          <p:nvPr/>
        </p:nvSpPr>
        <p:spPr>
          <a:xfrm>
            <a:off x="6486525" y="45553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6" name="Text 24"/>
          <p:cNvSpPr/>
          <p:nvPr/>
        </p:nvSpPr>
        <p:spPr>
          <a:xfrm>
            <a:off x="6858000" y="4517231"/>
            <a:ext cx="190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Critical Risk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57950" y="4974431"/>
            <a:ext cx="51911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an age of AI agents and sophisticated attacks, keeping private keys online is </a:t>
            </a:r>
            <a:r>
              <a:rPr lang="en-US" sz="1350" b="1" dirty="0">
                <a:solidFill>
                  <a:srgbClr val="F5F5F5"/>
                </a:solidFill>
                <a:highlight>
                  <a:srgbClr val="FB2C36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unacceptable </a:t>
            </a:r>
            <a:r>
              <a:rPr lang="en-US" sz="135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significant holdings.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57950" y="5722144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9" name="Text 27"/>
          <p:cNvSpPr/>
          <p:nvPr/>
        </p:nvSpPr>
        <p:spPr>
          <a:xfrm>
            <a:off x="6762750" y="5684044"/>
            <a:ext cx="3409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Even AI agents can be tricked into revealing keys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True Air-Gapped Security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76363"/>
            <a:ext cx="6772275" cy="1076325"/>
          </a:xfrm>
          <a:custGeom>
            <a:avLst/>
            <a:gdLst/>
            <a:ahLst/>
            <a:cxnLst/>
            <a:rect l="l" t="t" r="r" b="b"/>
            <a:pathLst>
              <a:path w="6772275" h="1076325">
                <a:moveTo>
                  <a:pt x="76204" y="0"/>
                </a:moveTo>
                <a:lnTo>
                  <a:pt x="6696071" y="0"/>
                </a:lnTo>
                <a:cubicBezTo>
                  <a:pt x="6738157" y="0"/>
                  <a:pt x="6772275" y="34118"/>
                  <a:pt x="6772275" y="76204"/>
                </a:cubicBezTo>
                <a:lnTo>
                  <a:pt x="6772275" y="1000121"/>
                </a:lnTo>
                <a:cubicBezTo>
                  <a:pt x="6772275" y="1042207"/>
                  <a:pt x="6738157" y="1076325"/>
                  <a:pt x="6696071" y="1076325"/>
                </a:cubicBezTo>
                <a:lnTo>
                  <a:pt x="76204" y="1076325"/>
                </a:lnTo>
                <a:cubicBezTo>
                  <a:pt x="34118" y="1076325"/>
                  <a:pt x="0" y="1042207"/>
                  <a:pt x="0" y="10001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542925" y="16478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695325" y="18002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1228725" y="1533525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 Network Exposure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28725" y="1838325"/>
            <a:ext cx="5476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Private keys never touch the internet during any operation—complete network isolation.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782470" y="1743075"/>
            <a:ext cx="361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5763" y="2576513"/>
            <a:ext cx="6772275" cy="1076325"/>
          </a:xfrm>
          <a:custGeom>
            <a:avLst/>
            <a:gdLst/>
            <a:ahLst/>
            <a:cxnLst/>
            <a:rect l="l" t="t" r="r" b="b"/>
            <a:pathLst>
              <a:path w="6772275" h="1076325">
                <a:moveTo>
                  <a:pt x="76204" y="0"/>
                </a:moveTo>
                <a:lnTo>
                  <a:pt x="6696071" y="0"/>
                </a:lnTo>
                <a:cubicBezTo>
                  <a:pt x="6738157" y="0"/>
                  <a:pt x="6772275" y="34118"/>
                  <a:pt x="6772275" y="76204"/>
                </a:cubicBezTo>
                <a:lnTo>
                  <a:pt x="6772275" y="1000121"/>
                </a:lnTo>
                <a:cubicBezTo>
                  <a:pt x="6772275" y="1042207"/>
                  <a:pt x="6738157" y="1076325"/>
                  <a:pt x="6696071" y="1076325"/>
                </a:cubicBezTo>
                <a:lnTo>
                  <a:pt x="76204" y="1076325"/>
                </a:lnTo>
                <a:cubicBezTo>
                  <a:pt x="34118" y="1076325"/>
                  <a:pt x="0" y="1042207"/>
                  <a:pt x="0" y="10001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1" name="Shape 9"/>
          <p:cNvSpPr/>
          <p:nvPr/>
        </p:nvSpPr>
        <p:spPr>
          <a:xfrm>
            <a:off x="542925" y="2847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2" name="Shape 10"/>
          <p:cNvSpPr/>
          <p:nvPr/>
        </p:nvSpPr>
        <p:spPr>
          <a:xfrm>
            <a:off x="723900" y="300037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57150" y="42863"/>
                </a:moveTo>
                <a:lnTo>
                  <a:pt x="57150" y="71438"/>
                </a:lnTo>
                <a:lnTo>
                  <a:pt x="114300" y="71438"/>
                </a:lnTo>
                <a:lnTo>
                  <a:pt x="114300" y="42863"/>
                </a:lnTo>
                <a:cubicBezTo>
                  <a:pt x="114300" y="27102"/>
                  <a:pt x="101486" y="14288"/>
                  <a:pt x="85725" y="14288"/>
                </a:cubicBezTo>
                <a:cubicBezTo>
                  <a:pt x="69964" y="14288"/>
                  <a:pt x="57150" y="27102"/>
                  <a:pt x="57150" y="42863"/>
                </a:cubicBezTo>
                <a:close/>
                <a:moveTo>
                  <a:pt x="28575" y="71438"/>
                </a:moveTo>
                <a:lnTo>
                  <a:pt x="28575" y="42863"/>
                </a:lnTo>
                <a:cubicBezTo>
                  <a:pt x="28575" y="11296"/>
                  <a:pt x="54159" y="-14287"/>
                  <a:pt x="85725" y="-14287"/>
                </a:cubicBezTo>
                <a:cubicBezTo>
                  <a:pt x="117291" y="-14287"/>
                  <a:pt x="142875" y="11296"/>
                  <a:pt x="142875" y="42863"/>
                </a:cubicBezTo>
                <a:lnTo>
                  <a:pt x="142875" y="71438"/>
                </a:lnTo>
                <a:cubicBezTo>
                  <a:pt x="158636" y="71438"/>
                  <a:pt x="171450" y="84252"/>
                  <a:pt x="171450" y="10001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100013"/>
                </a:lnTo>
                <a:cubicBezTo>
                  <a:pt x="0" y="84252"/>
                  <a:pt x="12814" y="71438"/>
                  <a:pt x="28575" y="7143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3" name="Text 11"/>
          <p:cNvSpPr/>
          <p:nvPr/>
        </p:nvSpPr>
        <p:spPr>
          <a:xfrm>
            <a:off x="1228725" y="2733675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AES-256 Encryption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28725" y="3038475"/>
            <a:ext cx="5476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Military-grade encryption protects all private keys at rest with password protection.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82470" y="2943225"/>
            <a:ext cx="361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5763" y="3776662"/>
            <a:ext cx="6772275" cy="847725"/>
          </a:xfrm>
          <a:custGeom>
            <a:avLst/>
            <a:gdLst/>
            <a:ahLst/>
            <a:cxnLst/>
            <a:rect l="l" t="t" r="r" b="b"/>
            <a:pathLst>
              <a:path w="6772275" h="847725">
                <a:moveTo>
                  <a:pt x="76202" y="0"/>
                </a:moveTo>
                <a:lnTo>
                  <a:pt x="6696073" y="0"/>
                </a:lnTo>
                <a:cubicBezTo>
                  <a:pt x="6738130" y="0"/>
                  <a:pt x="6772275" y="34145"/>
                  <a:pt x="6772275" y="76202"/>
                </a:cubicBezTo>
                <a:lnTo>
                  <a:pt x="6772275" y="771523"/>
                </a:lnTo>
                <a:cubicBezTo>
                  <a:pt x="6772275" y="813580"/>
                  <a:pt x="6738130" y="847725"/>
                  <a:pt x="669607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7" name="Shape 15"/>
          <p:cNvSpPr/>
          <p:nvPr/>
        </p:nvSpPr>
        <p:spPr>
          <a:xfrm>
            <a:off x="542925" y="39338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8" name="Shape 16"/>
          <p:cNvSpPr/>
          <p:nvPr/>
        </p:nvSpPr>
        <p:spPr>
          <a:xfrm>
            <a:off x="695325" y="40862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12814" y="28575"/>
                  <a:pt x="0" y="41389"/>
                  <a:pt x="0" y="57150"/>
                </a:cubicBezTo>
                <a:lnTo>
                  <a:pt x="0" y="171450"/>
                </a:lnTo>
                <a:cubicBezTo>
                  <a:pt x="0" y="187211"/>
                  <a:pt x="12814" y="200025"/>
                  <a:pt x="28575" y="200025"/>
                </a:cubicBezTo>
                <a:lnTo>
                  <a:pt x="200025" y="200025"/>
                </a:lnTo>
                <a:cubicBezTo>
                  <a:pt x="215786" y="200025"/>
                  <a:pt x="228600" y="187211"/>
                  <a:pt x="228600" y="171450"/>
                </a:cubicBezTo>
                <a:lnTo>
                  <a:pt x="228600" y="57150"/>
                </a:lnTo>
                <a:cubicBezTo>
                  <a:pt x="228600" y="41389"/>
                  <a:pt x="215786" y="28575"/>
                  <a:pt x="200025" y="28575"/>
                </a:cubicBezTo>
                <a:lnTo>
                  <a:pt x="28575" y="28575"/>
                </a:lnTo>
                <a:close/>
                <a:moveTo>
                  <a:pt x="39291" y="57150"/>
                </a:moveTo>
                <a:lnTo>
                  <a:pt x="189309" y="57150"/>
                </a:lnTo>
                <a:cubicBezTo>
                  <a:pt x="195248" y="57150"/>
                  <a:pt x="200025" y="61927"/>
                  <a:pt x="200025" y="67866"/>
                </a:cubicBezTo>
                <a:cubicBezTo>
                  <a:pt x="200025" y="73804"/>
                  <a:pt x="195248" y="78581"/>
                  <a:pt x="189309" y="78581"/>
                </a:cubicBezTo>
                <a:lnTo>
                  <a:pt x="39291" y="78581"/>
                </a:lnTo>
                <a:cubicBezTo>
                  <a:pt x="33352" y="78581"/>
                  <a:pt x="28575" y="73804"/>
                  <a:pt x="28575" y="67866"/>
                </a:cubicBezTo>
                <a:cubicBezTo>
                  <a:pt x="28575" y="61927"/>
                  <a:pt x="33352" y="57150"/>
                  <a:pt x="39291" y="5715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9" name="Text 17"/>
          <p:cNvSpPr/>
          <p:nvPr/>
        </p:nvSpPr>
        <p:spPr>
          <a:xfrm>
            <a:off x="1228725" y="3933825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Browser-Based UI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28725" y="4238625"/>
            <a:ext cx="547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web interface—no CLI knowledge required for secure operations.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782470" y="4029075"/>
            <a:ext cx="361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5763" y="4748213"/>
            <a:ext cx="6772275" cy="847725"/>
          </a:xfrm>
          <a:custGeom>
            <a:avLst/>
            <a:gdLst/>
            <a:ahLst/>
            <a:cxnLst/>
            <a:rect l="l" t="t" r="r" b="b"/>
            <a:pathLst>
              <a:path w="6772275" h="847725">
                <a:moveTo>
                  <a:pt x="76202" y="0"/>
                </a:moveTo>
                <a:lnTo>
                  <a:pt x="6696073" y="0"/>
                </a:lnTo>
                <a:cubicBezTo>
                  <a:pt x="6738130" y="0"/>
                  <a:pt x="6772275" y="34145"/>
                  <a:pt x="6772275" y="76202"/>
                </a:cubicBezTo>
                <a:lnTo>
                  <a:pt x="6772275" y="771523"/>
                </a:lnTo>
                <a:cubicBezTo>
                  <a:pt x="6772275" y="813580"/>
                  <a:pt x="6738130" y="847725"/>
                  <a:pt x="669607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3" name="Shape 21"/>
          <p:cNvSpPr/>
          <p:nvPr/>
        </p:nvSpPr>
        <p:spPr>
          <a:xfrm>
            <a:off x="542925" y="49053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4" name="Shape 22"/>
          <p:cNvSpPr/>
          <p:nvPr/>
        </p:nvSpPr>
        <p:spPr>
          <a:xfrm>
            <a:off x="695325" y="50577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5" name="Text 23"/>
          <p:cNvSpPr/>
          <p:nvPr/>
        </p:nvSpPr>
        <p:spPr>
          <a:xfrm>
            <a:off x="1228725" y="4905375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File-Based Transfer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28725" y="5210175"/>
            <a:ext cx="547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Physical media transfer via USB or SD card—no network transmission.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782470" y="5000625"/>
            <a:ext cx="361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5763" y="5719763"/>
            <a:ext cx="6772275" cy="847725"/>
          </a:xfrm>
          <a:custGeom>
            <a:avLst/>
            <a:gdLst/>
            <a:ahLst/>
            <a:cxnLst/>
            <a:rect l="l" t="t" r="r" b="b"/>
            <a:pathLst>
              <a:path w="6772275" h="847725">
                <a:moveTo>
                  <a:pt x="76202" y="0"/>
                </a:moveTo>
                <a:lnTo>
                  <a:pt x="6696073" y="0"/>
                </a:lnTo>
                <a:cubicBezTo>
                  <a:pt x="6738130" y="0"/>
                  <a:pt x="6772275" y="34145"/>
                  <a:pt x="6772275" y="76202"/>
                </a:cubicBezTo>
                <a:lnTo>
                  <a:pt x="6772275" y="771523"/>
                </a:lnTo>
                <a:cubicBezTo>
                  <a:pt x="6772275" y="813580"/>
                  <a:pt x="6738130" y="847725"/>
                  <a:pt x="669607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9" name="Shape 27"/>
          <p:cNvSpPr/>
          <p:nvPr/>
        </p:nvSpPr>
        <p:spPr>
          <a:xfrm>
            <a:off x="542925" y="5876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0" name="Shape 28"/>
          <p:cNvSpPr/>
          <p:nvPr/>
        </p:nvSpPr>
        <p:spPr>
          <a:xfrm>
            <a:off x="695325" y="60293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0019" y="157163"/>
                </a:moveTo>
                <a:cubicBezTo>
                  <a:pt x="193417" y="157163"/>
                  <a:pt x="228600" y="121980"/>
                  <a:pt x="228600" y="78581"/>
                </a:cubicBezTo>
                <a:cubicBezTo>
                  <a:pt x="228600" y="35183"/>
                  <a:pt x="193417" y="0"/>
                  <a:pt x="150019" y="0"/>
                </a:cubicBezTo>
                <a:cubicBezTo>
                  <a:pt x="106620" y="0"/>
                  <a:pt x="71438" y="35183"/>
                  <a:pt x="71438" y="78581"/>
                </a:cubicBezTo>
                <a:cubicBezTo>
                  <a:pt x="71438" y="86931"/>
                  <a:pt x="72732" y="95012"/>
                  <a:pt x="75143" y="102557"/>
                </a:cubicBezTo>
                <a:lnTo>
                  <a:pt x="3125" y="174575"/>
                </a:lnTo>
                <a:cubicBezTo>
                  <a:pt x="1116" y="176585"/>
                  <a:pt x="0" y="179308"/>
                  <a:pt x="0" y="182166"/>
                </a:cubicBezTo>
                <a:lnTo>
                  <a:pt x="0" y="217884"/>
                </a:lnTo>
                <a:cubicBezTo>
                  <a:pt x="0" y="223823"/>
                  <a:pt x="4777" y="228600"/>
                  <a:pt x="10716" y="228600"/>
                </a:cubicBezTo>
                <a:lnTo>
                  <a:pt x="46434" y="228600"/>
                </a:lnTo>
                <a:cubicBezTo>
                  <a:pt x="52373" y="228600"/>
                  <a:pt x="57150" y="223823"/>
                  <a:pt x="57150" y="217884"/>
                </a:cubicBezTo>
                <a:lnTo>
                  <a:pt x="57150" y="200025"/>
                </a:lnTo>
                <a:lnTo>
                  <a:pt x="75009" y="200025"/>
                </a:lnTo>
                <a:cubicBezTo>
                  <a:pt x="80948" y="200025"/>
                  <a:pt x="85725" y="195248"/>
                  <a:pt x="85725" y="189309"/>
                </a:cubicBezTo>
                <a:lnTo>
                  <a:pt x="85725" y="171450"/>
                </a:lnTo>
                <a:lnTo>
                  <a:pt x="103584" y="171450"/>
                </a:lnTo>
                <a:cubicBezTo>
                  <a:pt x="106442" y="171450"/>
                  <a:pt x="109165" y="170334"/>
                  <a:pt x="111175" y="168325"/>
                </a:cubicBezTo>
                <a:lnTo>
                  <a:pt x="126043" y="153457"/>
                </a:lnTo>
                <a:cubicBezTo>
                  <a:pt x="133588" y="155868"/>
                  <a:pt x="141669" y="157163"/>
                  <a:pt x="150019" y="157163"/>
                </a:cubicBezTo>
                <a:close/>
                <a:moveTo>
                  <a:pt x="167878" y="42863"/>
                </a:moveTo>
                <a:cubicBezTo>
                  <a:pt x="177735" y="42863"/>
                  <a:pt x="185738" y="50865"/>
                  <a:pt x="185738" y="60722"/>
                </a:cubicBezTo>
                <a:cubicBezTo>
                  <a:pt x="185738" y="70579"/>
                  <a:pt x="177735" y="78581"/>
                  <a:pt x="167878" y="78581"/>
                </a:cubicBezTo>
                <a:cubicBezTo>
                  <a:pt x="158021" y="78581"/>
                  <a:pt x="150019" y="70579"/>
                  <a:pt x="150019" y="60722"/>
                </a:cubicBezTo>
                <a:cubicBezTo>
                  <a:pt x="150019" y="50865"/>
                  <a:pt x="158021" y="42863"/>
                  <a:pt x="167878" y="4286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1" name="Text 29"/>
          <p:cNvSpPr/>
          <p:nvPr/>
        </p:nvSpPr>
        <p:spPr>
          <a:xfrm>
            <a:off x="1228725" y="5876925"/>
            <a:ext cx="549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Multi-Format Support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228725" y="6181725"/>
            <a:ext cx="547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Base58, Base64, JSON, and BIP39 seed phrases—maximum compatibility.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782470" y="5972175"/>
            <a:ext cx="361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362825" y="1381125"/>
            <a:ext cx="4438650" cy="5181600"/>
          </a:xfrm>
          <a:custGeom>
            <a:avLst/>
            <a:gdLst/>
            <a:ahLst/>
            <a:cxnLst/>
            <a:rect l="l" t="t" r="r" b="b"/>
            <a:pathLst>
              <a:path w="4438650" h="5181600">
                <a:moveTo>
                  <a:pt x="76212" y="0"/>
                </a:moveTo>
                <a:lnTo>
                  <a:pt x="4362438" y="0"/>
                </a:lnTo>
                <a:cubicBezTo>
                  <a:pt x="4404529" y="0"/>
                  <a:pt x="4438650" y="34121"/>
                  <a:pt x="4438650" y="76212"/>
                </a:cubicBezTo>
                <a:lnTo>
                  <a:pt x="4438650" y="5105388"/>
                </a:lnTo>
                <a:cubicBezTo>
                  <a:pt x="4438650" y="5147479"/>
                  <a:pt x="4404529" y="5181600"/>
                  <a:pt x="4362438" y="5181600"/>
                </a:cubicBezTo>
                <a:lnTo>
                  <a:pt x="76212" y="5181600"/>
                </a:lnTo>
                <a:cubicBezTo>
                  <a:pt x="34121" y="5181600"/>
                  <a:pt x="0" y="5147479"/>
                  <a:pt x="0" y="5105388"/>
                </a:cubicBezTo>
                <a:lnTo>
                  <a:pt x="0" y="76212"/>
                </a:lnTo>
                <a:cubicBezTo>
                  <a:pt x="0" y="34121"/>
                  <a:pt x="34121" y="0"/>
                  <a:pt x="76212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5" name="Shape 33"/>
          <p:cNvSpPr/>
          <p:nvPr/>
        </p:nvSpPr>
        <p:spPr>
          <a:xfrm>
            <a:off x="9296400" y="2158603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50" y="0"/>
                </a:moveTo>
                <a:cubicBezTo>
                  <a:pt x="290885" y="0"/>
                  <a:pt x="296019" y="1116"/>
                  <a:pt x="300707" y="3237"/>
                </a:cubicBezTo>
                <a:lnTo>
                  <a:pt x="511001" y="92422"/>
                </a:lnTo>
                <a:cubicBezTo>
                  <a:pt x="535558" y="102803"/>
                  <a:pt x="553864" y="127025"/>
                  <a:pt x="553752" y="156270"/>
                </a:cubicBezTo>
                <a:cubicBezTo>
                  <a:pt x="553194" y="266998"/>
                  <a:pt x="507653" y="469590"/>
                  <a:pt x="315330" y="561677"/>
                </a:cubicBezTo>
                <a:cubicBezTo>
                  <a:pt x="296689" y="570607"/>
                  <a:pt x="275034" y="570607"/>
                  <a:pt x="256394" y="561677"/>
                </a:cubicBezTo>
                <a:cubicBezTo>
                  <a:pt x="63959" y="469590"/>
                  <a:pt x="18529" y="266998"/>
                  <a:pt x="17971" y="156270"/>
                </a:cubicBezTo>
                <a:cubicBezTo>
                  <a:pt x="17859" y="127025"/>
                  <a:pt x="36165" y="102803"/>
                  <a:pt x="60722" y="92422"/>
                </a:cubicBezTo>
                <a:lnTo>
                  <a:pt x="270904" y="3237"/>
                </a:lnTo>
                <a:cubicBezTo>
                  <a:pt x="275592" y="1116"/>
                  <a:pt x="280615" y="0"/>
                  <a:pt x="285750" y="0"/>
                </a:cubicBezTo>
                <a:close/>
                <a:moveTo>
                  <a:pt x="285750" y="74563"/>
                </a:moveTo>
                <a:lnTo>
                  <a:pt x="285750" y="496602"/>
                </a:lnTo>
                <a:cubicBezTo>
                  <a:pt x="439787" y="422039"/>
                  <a:pt x="481199" y="256840"/>
                  <a:pt x="482203" y="157944"/>
                </a:cubicBezTo>
                <a:lnTo>
                  <a:pt x="285750" y="74675"/>
                </a:lnTo>
                <a:lnTo>
                  <a:pt x="285750" y="74675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6" name="Text 34"/>
          <p:cNvSpPr/>
          <p:nvPr/>
        </p:nvSpPr>
        <p:spPr>
          <a:xfrm>
            <a:off x="7605713" y="2882503"/>
            <a:ext cx="395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Philosophy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681912" y="3611166"/>
            <a:ext cx="3800475" cy="2171700"/>
          </a:xfrm>
          <a:custGeom>
            <a:avLst/>
            <a:gdLst/>
            <a:ahLst/>
            <a:cxnLst/>
            <a:rect l="l" t="t" r="r" b="b"/>
            <a:pathLst>
              <a:path w="3800475" h="2171700">
                <a:moveTo>
                  <a:pt x="76205" y="0"/>
                </a:moveTo>
                <a:lnTo>
                  <a:pt x="3724270" y="0"/>
                </a:lnTo>
                <a:cubicBezTo>
                  <a:pt x="3766357" y="0"/>
                  <a:pt x="3800475" y="34118"/>
                  <a:pt x="3800475" y="76205"/>
                </a:cubicBezTo>
                <a:lnTo>
                  <a:pt x="3800475" y="2095495"/>
                </a:lnTo>
                <a:cubicBezTo>
                  <a:pt x="3800475" y="2137582"/>
                  <a:pt x="3766357" y="2171700"/>
                  <a:pt x="3724270" y="2171700"/>
                </a:cubicBezTo>
                <a:lnTo>
                  <a:pt x="76205" y="2171700"/>
                </a:lnTo>
                <a:cubicBezTo>
                  <a:pt x="34118" y="2171700"/>
                  <a:pt x="0" y="2137582"/>
                  <a:pt x="0" y="20954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0B0C10">
              <a:alpha val="60000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8" name="Text 36"/>
          <p:cNvSpPr/>
          <p:nvPr/>
        </p:nvSpPr>
        <p:spPr>
          <a:xfrm>
            <a:off x="7843838" y="3844528"/>
            <a:ext cx="347662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"No private keys online. Period."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872413" y="4711303"/>
            <a:ext cx="34194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Absolute security through complete network isolation. Your keys never leave the offline environment.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IT WORKS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Complete Workflow: 4-Step Air-Gapped Process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76363"/>
            <a:ext cx="11420475" cy="847725"/>
          </a:xfrm>
          <a:custGeom>
            <a:avLst/>
            <a:gdLst/>
            <a:ahLst/>
            <a:cxnLst/>
            <a:rect l="l" t="t" r="r" b="b"/>
            <a:pathLst>
              <a:path w="11420475" h="847725">
                <a:moveTo>
                  <a:pt x="76202" y="0"/>
                </a:moveTo>
                <a:lnTo>
                  <a:pt x="11344273" y="0"/>
                </a:lnTo>
                <a:cubicBezTo>
                  <a:pt x="11386330" y="0"/>
                  <a:pt x="11420475" y="34145"/>
                  <a:pt x="11420475" y="76202"/>
                </a:cubicBezTo>
                <a:lnTo>
                  <a:pt x="11420475" y="771523"/>
                </a:lnTo>
                <a:cubicBezTo>
                  <a:pt x="11420475" y="813580"/>
                  <a:pt x="11386330" y="847725"/>
                  <a:pt x="1134427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3071813" y="15716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3205163" y="17049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3643313" y="1647825"/>
            <a:ext cx="981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ONLINE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773662" y="16573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9" name="Shape 7"/>
          <p:cNvSpPr/>
          <p:nvPr/>
        </p:nvSpPr>
        <p:spPr>
          <a:xfrm>
            <a:off x="5321350" y="15716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Shape 8"/>
          <p:cNvSpPr/>
          <p:nvPr/>
        </p:nvSpPr>
        <p:spPr>
          <a:xfrm>
            <a:off x="5454700" y="17049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1" name="Text 9"/>
          <p:cNvSpPr/>
          <p:nvPr/>
        </p:nvSpPr>
        <p:spPr>
          <a:xfrm>
            <a:off x="5892850" y="1647825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OFFLINE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37350" y="16573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3" name="Shape 11"/>
          <p:cNvSpPr/>
          <p:nvPr/>
        </p:nvSpPr>
        <p:spPr>
          <a:xfrm>
            <a:off x="7685038" y="15716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4" name="Shape 12"/>
          <p:cNvSpPr/>
          <p:nvPr/>
        </p:nvSpPr>
        <p:spPr>
          <a:xfrm>
            <a:off x="7818388" y="17049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5" name="Text 13"/>
          <p:cNvSpPr/>
          <p:nvPr/>
        </p:nvSpPr>
        <p:spPr>
          <a:xfrm>
            <a:off x="8256538" y="1647825"/>
            <a:ext cx="981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ONLINE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5763" y="2424113"/>
            <a:ext cx="3676650" cy="4048125"/>
          </a:xfrm>
          <a:custGeom>
            <a:avLst/>
            <a:gdLst/>
            <a:ahLst/>
            <a:cxnLst/>
            <a:rect l="l" t="t" r="r" b="b"/>
            <a:pathLst>
              <a:path w="3676650" h="4048125">
                <a:moveTo>
                  <a:pt x="76217" y="0"/>
                </a:moveTo>
                <a:lnTo>
                  <a:pt x="3600433" y="0"/>
                </a:lnTo>
                <a:cubicBezTo>
                  <a:pt x="3642527" y="0"/>
                  <a:pt x="3676650" y="34123"/>
                  <a:pt x="3676650" y="76217"/>
                </a:cubicBezTo>
                <a:lnTo>
                  <a:pt x="3676650" y="3971908"/>
                </a:lnTo>
                <a:cubicBezTo>
                  <a:pt x="3676650" y="4014002"/>
                  <a:pt x="3642527" y="4048125"/>
                  <a:pt x="3600433" y="4048125"/>
                </a:cubicBezTo>
                <a:lnTo>
                  <a:pt x="76217" y="4048125"/>
                </a:lnTo>
                <a:cubicBezTo>
                  <a:pt x="34123" y="4048125"/>
                  <a:pt x="0" y="4014002"/>
                  <a:pt x="0" y="3971908"/>
                </a:cubicBezTo>
                <a:lnTo>
                  <a:pt x="0" y="76217"/>
                </a:lnTo>
                <a:cubicBezTo>
                  <a:pt x="0" y="34152"/>
                  <a:pt x="34152" y="0"/>
                  <a:pt x="7621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7" name="Shape 15"/>
          <p:cNvSpPr/>
          <p:nvPr/>
        </p:nvSpPr>
        <p:spPr>
          <a:xfrm>
            <a:off x="628650" y="2667000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295275" y="0"/>
                </a:moveTo>
                <a:lnTo>
                  <a:pt x="295275" y="0"/>
                </a:lnTo>
                <a:cubicBezTo>
                  <a:pt x="458242" y="0"/>
                  <a:pt x="590550" y="132308"/>
                  <a:pt x="590550" y="295275"/>
                </a:cubicBezTo>
                <a:lnTo>
                  <a:pt x="590550" y="295275"/>
                </a:lnTo>
                <a:cubicBezTo>
                  <a:pt x="590550" y="458242"/>
                  <a:pt x="458242" y="590550"/>
                  <a:pt x="295275" y="590550"/>
                </a:cubicBezTo>
                <a:lnTo>
                  <a:pt x="295275" y="590550"/>
                </a:lnTo>
                <a:cubicBezTo>
                  <a:pt x="132308" y="590550"/>
                  <a:pt x="0" y="458242"/>
                  <a:pt x="0" y="295275"/>
                </a:cubicBezTo>
                <a:lnTo>
                  <a:pt x="0" y="295275"/>
                </a:lnTo>
                <a:cubicBezTo>
                  <a:pt x="0" y="132308"/>
                  <a:pt x="132308" y="0"/>
                  <a:pt x="295275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25400">
            <a:solidFill>
              <a:srgbClr val="05DF72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8" name="Text 16"/>
          <p:cNvSpPr/>
          <p:nvPr/>
        </p:nvSpPr>
        <p:spPr>
          <a:xfrm>
            <a:off x="547688" y="2657475"/>
            <a:ext cx="7143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81125" y="2695575"/>
            <a:ext cx="2181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Transaction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81125" y="3000375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Online Machine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00075" y="36004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2" name="Text 20"/>
          <p:cNvSpPr/>
          <p:nvPr/>
        </p:nvSpPr>
        <p:spPr>
          <a:xfrm>
            <a:off x="867296" y="3562350"/>
            <a:ext cx="3048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Transaction Creator application on your online computer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4363" y="4286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4" name="Text 22"/>
          <p:cNvSpPr/>
          <p:nvPr/>
        </p:nvSpPr>
        <p:spPr>
          <a:xfrm>
            <a:off x="892746" y="4248150"/>
            <a:ext cx="30194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transaction details: recipient, amount, network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8175" y="49720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6" name="Text 24"/>
          <p:cNvSpPr/>
          <p:nvPr/>
        </p:nvSpPr>
        <p:spPr>
          <a:xfrm>
            <a:off x="941933" y="4933950"/>
            <a:ext cx="2971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 unsigned-tx.json file to USB drive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3888" y="5767388"/>
            <a:ext cx="3200400" cy="466725"/>
          </a:xfrm>
          <a:custGeom>
            <a:avLst/>
            <a:gdLst/>
            <a:ahLst/>
            <a:cxnLst/>
            <a:rect l="l" t="t" r="r" b="b"/>
            <a:pathLst>
              <a:path w="3200400" h="466725">
                <a:moveTo>
                  <a:pt x="76202" y="0"/>
                </a:moveTo>
                <a:lnTo>
                  <a:pt x="3124198" y="0"/>
                </a:lnTo>
                <a:cubicBezTo>
                  <a:pt x="3166283" y="0"/>
                  <a:pt x="3200400" y="34117"/>
                  <a:pt x="3200400" y="76202"/>
                </a:cubicBezTo>
                <a:lnTo>
                  <a:pt x="3200400" y="390523"/>
                </a:lnTo>
                <a:cubicBezTo>
                  <a:pt x="3200400" y="432608"/>
                  <a:pt x="3166283" y="466725"/>
                  <a:pt x="312419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8" name="Shape 26"/>
          <p:cNvSpPr/>
          <p:nvPr/>
        </p:nvSpPr>
        <p:spPr>
          <a:xfrm>
            <a:off x="1494086" y="592931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9" name="Text 27"/>
          <p:cNvSpPr/>
          <p:nvPr/>
        </p:nvSpPr>
        <p:spPr>
          <a:xfrm>
            <a:off x="952500" y="5886450"/>
            <a:ext cx="2790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Transfer via USB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264000" y="2428875"/>
            <a:ext cx="3667125" cy="4038600"/>
          </a:xfrm>
          <a:custGeom>
            <a:avLst/>
            <a:gdLst/>
            <a:ahLst/>
            <a:cxnLst/>
            <a:rect l="l" t="t" r="r" b="b"/>
            <a:pathLst>
              <a:path w="3667125" h="4038600">
                <a:moveTo>
                  <a:pt x="76203" y="0"/>
                </a:moveTo>
                <a:lnTo>
                  <a:pt x="3590922" y="0"/>
                </a:lnTo>
                <a:cubicBezTo>
                  <a:pt x="3632980" y="0"/>
                  <a:pt x="3667125" y="34145"/>
                  <a:pt x="3667125" y="76203"/>
                </a:cubicBezTo>
                <a:lnTo>
                  <a:pt x="3667125" y="3962397"/>
                </a:lnTo>
                <a:cubicBezTo>
                  <a:pt x="3667125" y="4004455"/>
                  <a:pt x="3632980" y="4038600"/>
                  <a:pt x="3590922" y="4038600"/>
                </a:cubicBezTo>
                <a:lnTo>
                  <a:pt x="76203" y="4038600"/>
                </a:lnTo>
                <a:cubicBezTo>
                  <a:pt x="34145" y="4038600"/>
                  <a:pt x="0" y="4004455"/>
                  <a:pt x="0" y="39623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1" name="Shape 29"/>
          <p:cNvSpPr/>
          <p:nvPr/>
        </p:nvSpPr>
        <p:spPr>
          <a:xfrm>
            <a:off x="4511650" y="2676525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295275" y="0"/>
                </a:moveTo>
                <a:lnTo>
                  <a:pt x="295275" y="0"/>
                </a:lnTo>
                <a:cubicBezTo>
                  <a:pt x="458242" y="0"/>
                  <a:pt x="590550" y="132308"/>
                  <a:pt x="590550" y="295275"/>
                </a:cubicBezTo>
                <a:lnTo>
                  <a:pt x="590550" y="295275"/>
                </a:lnTo>
                <a:cubicBezTo>
                  <a:pt x="590550" y="458242"/>
                  <a:pt x="458242" y="590550"/>
                  <a:pt x="295275" y="590550"/>
                </a:cubicBezTo>
                <a:lnTo>
                  <a:pt x="295275" y="590550"/>
                </a:lnTo>
                <a:cubicBezTo>
                  <a:pt x="132308" y="590550"/>
                  <a:pt x="0" y="458242"/>
                  <a:pt x="0" y="295275"/>
                </a:cubicBezTo>
                <a:lnTo>
                  <a:pt x="0" y="295275"/>
                </a:lnTo>
                <a:cubicBezTo>
                  <a:pt x="0" y="132308"/>
                  <a:pt x="132308" y="0"/>
                  <a:pt x="2952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2" name="Text 30"/>
          <p:cNvSpPr/>
          <p:nvPr/>
        </p:nvSpPr>
        <p:spPr>
          <a:xfrm>
            <a:off x="4430688" y="2667000"/>
            <a:ext cx="7143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264125" y="2705100"/>
            <a:ext cx="1971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 Transaction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264125" y="3009900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Offline Machine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511650" y="3524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6" name="Text 34"/>
          <p:cNvSpPr/>
          <p:nvPr/>
        </p:nvSpPr>
        <p:spPr>
          <a:xfrm>
            <a:off x="4808116" y="3486150"/>
            <a:ext cx="2971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Insert USB into air-gapped offline machine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511650" y="42100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8" name="Text 36"/>
          <p:cNvSpPr/>
          <p:nvPr/>
        </p:nvSpPr>
        <p:spPr>
          <a:xfrm>
            <a:off x="4804470" y="4171950"/>
            <a:ext cx="2971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Review human-readable transaction details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525938" y="48958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0" name="Text 38"/>
          <p:cNvSpPr/>
          <p:nvPr/>
        </p:nvSpPr>
        <p:spPr>
          <a:xfrm>
            <a:off x="4830738" y="4857750"/>
            <a:ext cx="2867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password and approve signing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525938" y="53149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2" name="Text 40"/>
          <p:cNvSpPr/>
          <p:nvPr/>
        </p:nvSpPr>
        <p:spPr>
          <a:xfrm>
            <a:off x="4830738" y="5276850"/>
            <a:ext cx="259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 signed-tx.json to USB drive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506888" y="5757863"/>
            <a:ext cx="3181350" cy="466725"/>
          </a:xfrm>
          <a:custGeom>
            <a:avLst/>
            <a:gdLst/>
            <a:ahLst/>
            <a:cxnLst/>
            <a:rect l="l" t="t" r="r" b="b"/>
            <a:pathLst>
              <a:path w="3181350" h="466725">
                <a:moveTo>
                  <a:pt x="76202" y="0"/>
                </a:moveTo>
                <a:lnTo>
                  <a:pt x="3105148" y="0"/>
                </a:lnTo>
                <a:cubicBezTo>
                  <a:pt x="3147233" y="0"/>
                  <a:pt x="3181350" y="34117"/>
                  <a:pt x="3181350" y="76202"/>
                </a:cubicBezTo>
                <a:lnTo>
                  <a:pt x="3181350" y="390523"/>
                </a:lnTo>
                <a:cubicBezTo>
                  <a:pt x="3181350" y="432608"/>
                  <a:pt x="3147233" y="466725"/>
                  <a:pt x="310514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4" name="Shape 42"/>
          <p:cNvSpPr/>
          <p:nvPr/>
        </p:nvSpPr>
        <p:spPr>
          <a:xfrm>
            <a:off x="5225653" y="591978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5" name="Text 43"/>
          <p:cNvSpPr/>
          <p:nvPr/>
        </p:nvSpPr>
        <p:spPr>
          <a:xfrm>
            <a:off x="4835500" y="5876925"/>
            <a:ext cx="2771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 Network Access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32713" y="2424113"/>
            <a:ext cx="3676650" cy="4048125"/>
          </a:xfrm>
          <a:custGeom>
            <a:avLst/>
            <a:gdLst/>
            <a:ahLst/>
            <a:cxnLst/>
            <a:rect l="l" t="t" r="r" b="b"/>
            <a:pathLst>
              <a:path w="3676650" h="4048125">
                <a:moveTo>
                  <a:pt x="76217" y="0"/>
                </a:moveTo>
                <a:lnTo>
                  <a:pt x="3600433" y="0"/>
                </a:lnTo>
                <a:cubicBezTo>
                  <a:pt x="3642527" y="0"/>
                  <a:pt x="3676650" y="34123"/>
                  <a:pt x="3676650" y="76217"/>
                </a:cubicBezTo>
                <a:lnTo>
                  <a:pt x="3676650" y="3971908"/>
                </a:lnTo>
                <a:cubicBezTo>
                  <a:pt x="3676650" y="4014002"/>
                  <a:pt x="3642527" y="4048125"/>
                  <a:pt x="3600433" y="4048125"/>
                </a:cubicBezTo>
                <a:lnTo>
                  <a:pt x="76217" y="4048125"/>
                </a:lnTo>
                <a:cubicBezTo>
                  <a:pt x="34123" y="4048125"/>
                  <a:pt x="0" y="4014002"/>
                  <a:pt x="0" y="3971908"/>
                </a:cubicBezTo>
                <a:lnTo>
                  <a:pt x="0" y="76217"/>
                </a:lnTo>
                <a:cubicBezTo>
                  <a:pt x="0" y="34152"/>
                  <a:pt x="34152" y="0"/>
                  <a:pt x="7621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7" name="Shape 45"/>
          <p:cNvSpPr/>
          <p:nvPr/>
        </p:nvSpPr>
        <p:spPr>
          <a:xfrm>
            <a:off x="8375600" y="2667000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295275" y="0"/>
                </a:moveTo>
                <a:lnTo>
                  <a:pt x="295275" y="0"/>
                </a:lnTo>
                <a:cubicBezTo>
                  <a:pt x="458242" y="0"/>
                  <a:pt x="590550" y="132308"/>
                  <a:pt x="590550" y="295275"/>
                </a:cubicBezTo>
                <a:lnTo>
                  <a:pt x="590550" y="295275"/>
                </a:lnTo>
                <a:cubicBezTo>
                  <a:pt x="590550" y="458242"/>
                  <a:pt x="458242" y="590550"/>
                  <a:pt x="295275" y="590550"/>
                </a:cubicBezTo>
                <a:lnTo>
                  <a:pt x="295275" y="590550"/>
                </a:lnTo>
                <a:cubicBezTo>
                  <a:pt x="132308" y="590550"/>
                  <a:pt x="0" y="458242"/>
                  <a:pt x="0" y="295275"/>
                </a:cubicBezTo>
                <a:lnTo>
                  <a:pt x="0" y="295275"/>
                </a:lnTo>
                <a:cubicBezTo>
                  <a:pt x="0" y="132308"/>
                  <a:pt x="132308" y="0"/>
                  <a:pt x="295275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25400">
            <a:solidFill>
              <a:srgbClr val="05DF72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8" name="Text 46"/>
          <p:cNvSpPr/>
          <p:nvPr/>
        </p:nvSpPr>
        <p:spPr>
          <a:xfrm>
            <a:off x="8294638" y="2657475"/>
            <a:ext cx="7143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128075" y="2695575"/>
            <a:ext cx="123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Broadcast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28075" y="3000375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Online Machine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389888" y="36576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2" name="Text 50"/>
          <p:cNvSpPr/>
          <p:nvPr/>
        </p:nvSpPr>
        <p:spPr>
          <a:xfrm>
            <a:off x="8694688" y="3619500"/>
            <a:ext cx="2457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USB to online computer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389888" y="40767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4" name="Text 52"/>
          <p:cNvSpPr/>
          <p:nvPr/>
        </p:nvSpPr>
        <p:spPr>
          <a:xfrm>
            <a:off x="8694688" y="4038600"/>
            <a:ext cx="2933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Transaction Creator application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356550" y="44958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6" name="Text 54"/>
          <p:cNvSpPr/>
          <p:nvPr/>
        </p:nvSpPr>
        <p:spPr>
          <a:xfrm>
            <a:off x="8636124" y="4457700"/>
            <a:ext cx="30194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Load signed-tx.json and broadcast to Solana network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389888" y="51816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8" name="Text 56"/>
          <p:cNvSpPr/>
          <p:nvPr/>
        </p:nvSpPr>
        <p:spPr>
          <a:xfrm>
            <a:off x="8694688" y="5143500"/>
            <a:ext cx="2924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 confirmation on Solana explorer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370838" y="5767388"/>
            <a:ext cx="3200400" cy="466725"/>
          </a:xfrm>
          <a:custGeom>
            <a:avLst/>
            <a:gdLst/>
            <a:ahLst/>
            <a:cxnLst/>
            <a:rect l="l" t="t" r="r" b="b"/>
            <a:pathLst>
              <a:path w="3200400" h="466725">
                <a:moveTo>
                  <a:pt x="76202" y="0"/>
                </a:moveTo>
                <a:lnTo>
                  <a:pt x="3124198" y="0"/>
                </a:lnTo>
                <a:cubicBezTo>
                  <a:pt x="3166283" y="0"/>
                  <a:pt x="3200400" y="34117"/>
                  <a:pt x="3200400" y="76202"/>
                </a:cubicBezTo>
                <a:lnTo>
                  <a:pt x="3200400" y="390523"/>
                </a:lnTo>
                <a:cubicBezTo>
                  <a:pt x="3200400" y="432608"/>
                  <a:pt x="3166283" y="466725"/>
                  <a:pt x="312419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2700">
            <a:solidFill>
              <a:srgbClr val="00C95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0" name="Shape 58"/>
          <p:cNvSpPr/>
          <p:nvPr/>
        </p:nvSpPr>
        <p:spPr>
          <a:xfrm>
            <a:off x="9182026" y="592931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056" y="0"/>
                </a:moveTo>
                <a:cubicBezTo>
                  <a:pt x="115074" y="0"/>
                  <a:pt x="152400" y="37326"/>
                  <a:pt x="152400" y="83344"/>
                </a:cubicBezTo>
                <a:cubicBezTo>
                  <a:pt x="152400" y="87303"/>
                  <a:pt x="149215" y="90488"/>
                  <a:pt x="145256" y="90488"/>
                </a:cubicBezTo>
                <a:cubicBezTo>
                  <a:pt x="141297" y="90488"/>
                  <a:pt x="138113" y="87303"/>
                  <a:pt x="138113" y="83344"/>
                </a:cubicBezTo>
                <a:cubicBezTo>
                  <a:pt x="138113" y="45214"/>
                  <a:pt x="107186" y="14288"/>
                  <a:pt x="69056" y="14288"/>
                </a:cubicBezTo>
                <a:cubicBezTo>
                  <a:pt x="65097" y="14288"/>
                  <a:pt x="61912" y="11103"/>
                  <a:pt x="61912" y="7144"/>
                </a:cubicBezTo>
                <a:cubicBezTo>
                  <a:pt x="61912" y="3185"/>
                  <a:pt x="65097" y="0"/>
                  <a:pt x="69056" y="0"/>
                </a:cubicBezTo>
                <a:close/>
                <a:moveTo>
                  <a:pt x="61912" y="35719"/>
                </a:moveTo>
                <a:cubicBezTo>
                  <a:pt x="61912" y="31760"/>
                  <a:pt x="65097" y="28575"/>
                  <a:pt x="69056" y="28575"/>
                </a:cubicBezTo>
                <a:cubicBezTo>
                  <a:pt x="99298" y="28575"/>
                  <a:pt x="123825" y="53102"/>
                  <a:pt x="123825" y="83344"/>
                </a:cubicBezTo>
                <a:cubicBezTo>
                  <a:pt x="123825" y="87303"/>
                  <a:pt x="120640" y="90488"/>
                  <a:pt x="116681" y="90488"/>
                </a:cubicBezTo>
                <a:cubicBezTo>
                  <a:pt x="112722" y="90488"/>
                  <a:pt x="109537" y="87303"/>
                  <a:pt x="109537" y="83344"/>
                </a:cubicBezTo>
                <a:cubicBezTo>
                  <a:pt x="109537" y="60990"/>
                  <a:pt x="91410" y="42863"/>
                  <a:pt x="69056" y="42863"/>
                </a:cubicBezTo>
                <a:cubicBezTo>
                  <a:pt x="65097" y="42863"/>
                  <a:pt x="61912" y="39678"/>
                  <a:pt x="61912" y="35719"/>
                </a:cubicBezTo>
                <a:close/>
                <a:moveTo>
                  <a:pt x="7858" y="42476"/>
                </a:moveTo>
                <a:cubicBezTo>
                  <a:pt x="10478" y="37147"/>
                  <a:pt x="17502" y="36552"/>
                  <a:pt x="21699" y="40749"/>
                </a:cubicBezTo>
                <a:lnTo>
                  <a:pt x="59948" y="78998"/>
                </a:lnTo>
                <a:lnTo>
                  <a:pt x="69473" y="69473"/>
                </a:lnTo>
                <a:cubicBezTo>
                  <a:pt x="73194" y="65752"/>
                  <a:pt x="79236" y="65752"/>
                  <a:pt x="82957" y="69473"/>
                </a:cubicBezTo>
                <a:cubicBezTo>
                  <a:pt x="86678" y="73194"/>
                  <a:pt x="86678" y="79236"/>
                  <a:pt x="82957" y="82957"/>
                </a:cubicBezTo>
                <a:lnTo>
                  <a:pt x="73432" y="92482"/>
                </a:lnTo>
                <a:lnTo>
                  <a:pt x="111681" y="130731"/>
                </a:lnTo>
                <a:cubicBezTo>
                  <a:pt x="115878" y="134928"/>
                  <a:pt x="115253" y="141923"/>
                  <a:pt x="109954" y="144572"/>
                </a:cubicBezTo>
                <a:cubicBezTo>
                  <a:pt x="99774" y="149602"/>
                  <a:pt x="88344" y="152430"/>
                  <a:pt x="76230" y="152430"/>
                </a:cubicBezTo>
                <a:cubicBezTo>
                  <a:pt x="34141" y="152430"/>
                  <a:pt x="30" y="118318"/>
                  <a:pt x="30" y="76230"/>
                </a:cubicBezTo>
                <a:cubicBezTo>
                  <a:pt x="30" y="64115"/>
                  <a:pt x="2857" y="52655"/>
                  <a:pt x="7888" y="42505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1" name="Text 59"/>
          <p:cNvSpPr/>
          <p:nvPr/>
        </p:nvSpPr>
        <p:spPr>
          <a:xfrm>
            <a:off x="8699450" y="5886450"/>
            <a:ext cx="2790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Submit to Network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Architecture Overview: Two-Application System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76363"/>
            <a:ext cx="11420475" cy="2676525"/>
          </a:xfrm>
          <a:custGeom>
            <a:avLst/>
            <a:gdLst/>
            <a:ahLst/>
            <a:cxnLst/>
            <a:rect l="l" t="t" r="r" b="b"/>
            <a:pathLst>
              <a:path w="11420475" h="2676525">
                <a:moveTo>
                  <a:pt x="76201" y="0"/>
                </a:moveTo>
                <a:lnTo>
                  <a:pt x="11344274" y="0"/>
                </a:lnTo>
                <a:cubicBezTo>
                  <a:pt x="11386359" y="0"/>
                  <a:pt x="11420475" y="34116"/>
                  <a:pt x="11420475" y="76201"/>
                </a:cubicBezTo>
                <a:lnTo>
                  <a:pt x="11420475" y="2600324"/>
                </a:lnTo>
                <a:cubicBezTo>
                  <a:pt x="11420475" y="2642409"/>
                  <a:pt x="11386359" y="2676525"/>
                  <a:pt x="11344274" y="2676525"/>
                </a:cubicBezTo>
                <a:lnTo>
                  <a:pt x="76201" y="2676525"/>
                </a:lnTo>
                <a:cubicBezTo>
                  <a:pt x="34116" y="2676525"/>
                  <a:pt x="0" y="2642409"/>
                  <a:pt x="0" y="26003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graphicFrame>
        <p:nvGraphicFramePr>
          <p:cNvPr id="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90525" y="1381125"/>
          <a:ext cx="11410950" cy="2861310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66FCF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Component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29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66FCF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Technology Stack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29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66FCF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Purpose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A29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Offline Signer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TypeScript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Express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Vanilla JS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C5C6C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Sign transactions on air-gapped machine with zero network exposure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Transaction Creator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React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Vite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C5C6C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Create and broadcast transactions on online machine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CLI Tool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TypeScript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200" u="none" dirty="0">
                          <a:solidFill>
                            <a:srgbClr val="F5F5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Node.js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C5C6C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Reference implementation for power users and automation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3"/>
          <p:cNvSpPr/>
          <p:nvPr/>
        </p:nvSpPr>
        <p:spPr>
          <a:xfrm>
            <a:off x="385763" y="4252913"/>
            <a:ext cx="2733675" cy="1495425"/>
          </a:xfrm>
          <a:custGeom>
            <a:avLst/>
            <a:gdLst/>
            <a:ahLst/>
            <a:cxnLst/>
            <a:rect l="l" t="t" r="r" b="b"/>
            <a:pathLst>
              <a:path w="2733675" h="1495425">
                <a:moveTo>
                  <a:pt x="76207" y="0"/>
                </a:moveTo>
                <a:lnTo>
                  <a:pt x="2657468" y="0"/>
                </a:lnTo>
                <a:cubicBezTo>
                  <a:pt x="2699556" y="0"/>
                  <a:pt x="2733675" y="34119"/>
                  <a:pt x="2733675" y="76207"/>
                </a:cubicBezTo>
                <a:lnTo>
                  <a:pt x="2733675" y="1419218"/>
                </a:lnTo>
                <a:cubicBezTo>
                  <a:pt x="2733675" y="1461306"/>
                  <a:pt x="2699556" y="1495425"/>
                  <a:pt x="2657468" y="1495425"/>
                </a:cubicBezTo>
                <a:lnTo>
                  <a:pt x="76207" y="1495425"/>
                </a:lnTo>
                <a:cubicBezTo>
                  <a:pt x="34119" y="1495425"/>
                  <a:pt x="0" y="1461306"/>
                  <a:pt x="0" y="1419218"/>
                </a:cubicBezTo>
                <a:lnTo>
                  <a:pt x="0" y="76207"/>
                </a:lnTo>
                <a:cubicBezTo>
                  <a:pt x="0" y="34147"/>
                  <a:pt x="34147" y="0"/>
                  <a:pt x="7620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7" name="Shape 4"/>
          <p:cNvSpPr/>
          <p:nvPr/>
        </p:nvSpPr>
        <p:spPr>
          <a:xfrm>
            <a:off x="571500" y="4429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2966" y="4197"/>
                </a:moveTo>
                <a:cubicBezTo>
                  <a:pt x="147384" y="-1384"/>
                  <a:pt x="138321" y="-1384"/>
                  <a:pt x="132740" y="4197"/>
                </a:cubicBezTo>
                <a:cubicBezTo>
                  <a:pt x="127159" y="9778"/>
                  <a:pt x="127159" y="18842"/>
                  <a:pt x="132740" y="24423"/>
                </a:cubicBezTo>
                <a:lnTo>
                  <a:pt x="136937" y="28575"/>
                </a:lnTo>
                <a:lnTo>
                  <a:pt x="12546" y="152966"/>
                </a:lnTo>
                <a:cubicBezTo>
                  <a:pt x="4509" y="161002"/>
                  <a:pt x="0" y="171896"/>
                  <a:pt x="0" y="183282"/>
                </a:cubicBezTo>
                <a:lnTo>
                  <a:pt x="0" y="185738"/>
                </a:lnTo>
                <a:cubicBezTo>
                  <a:pt x="0" y="209401"/>
                  <a:pt x="19199" y="228600"/>
                  <a:pt x="42863" y="228600"/>
                </a:cubicBezTo>
                <a:lnTo>
                  <a:pt x="45318" y="228600"/>
                </a:lnTo>
                <a:cubicBezTo>
                  <a:pt x="56704" y="228600"/>
                  <a:pt x="67598" y="224091"/>
                  <a:pt x="75634" y="216054"/>
                </a:cubicBezTo>
                <a:lnTo>
                  <a:pt x="200025" y="91663"/>
                </a:lnTo>
                <a:lnTo>
                  <a:pt x="204222" y="95860"/>
                </a:lnTo>
                <a:cubicBezTo>
                  <a:pt x="209803" y="101441"/>
                  <a:pt x="218867" y="101441"/>
                  <a:pt x="224448" y="95860"/>
                </a:cubicBezTo>
                <a:cubicBezTo>
                  <a:pt x="230029" y="90279"/>
                  <a:pt x="230029" y="81216"/>
                  <a:pt x="224448" y="75634"/>
                </a:cubicBezTo>
                <a:lnTo>
                  <a:pt x="153010" y="4197"/>
                </a:lnTo>
                <a:close/>
                <a:moveTo>
                  <a:pt x="91663" y="114300"/>
                </a:moveTo>
                <a:lnTo>
                  <a:pt x="157163" y="48801"/>
                </a:lnTo>
                <a:lnTo>
                  <a:pt x="179799" y="71438"/>
                </a:lnTo>
                <a:lnTo>
                  <a:pt x="136937" y="114300"/>
                </a:lnTo>
                <a:lnTo>
                  <a:pt x="91619" y="114300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8" name="Text 5"/>
          <p:cNvSpPr/>
          <p:nvPr/>
        </p:nvSpPr>
        <p:spPr>
          <a:xfrm>
            <a:off x="942975" y="4410075"/>
            <a:ext cx="695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2925" y="4752975"/>
            <a:ext cx="2562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82+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42925" y="5133975"/>
            <a:ext cx="2495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Jest tests with comprehensive coverage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281363" y="4252913"/>
            <a:ext cx="2733675" cy="1495425"/>
          </a:xfrm>
          <a:custGeom>
            <a:avLst/>
            <a:gdLst/>
            <a:ahLst/>
            <a:cxnLst/>
            <a:rect l="l" t="t" r="r" b="b"/>
            <a:pathLst>
              <a:path w="2733675" h="1495425">
                <a:moveTo>
                  <a:pt x="76207" y="0"/>
                </a:moveTo>
                <a:lnTo>
                  <a:pt x="2657468" y="0"/>
                </a:lnTo>
                <a:cubicBezTo>
                  <a:pt x="2699556" y="0"/>
                  <a:pt x="2733675" y="34119"/>
                  <a:pt x="2733675" y="76207"/>
                </a:cubicBezTo>
                <a:lnTo>
                  <a:pt x="2733675" y="1419218"/>
                </a:lnTo>
                <a:cubicBezTo>
                  <a:pt x="2733675" y="1461306"/>
                  <a:pt x="2699556" y="1495425"/>
                  <a:pt x="2657468" y="1495425"/>
                </a:cubicBezTo>
                <a:lnTo>
                  <a:pt x="76207" y="1495425"/>
                </a:lnTo>
                <a:cubicBezTo>
                  <a:pt x="34119" y="1495425"/>
                  <a:pt x="0" y="1461306"/>
                  <a:pt x="0" y="1419218"/>
                </a:cubicBezTo>
                <a:lnTo>
                  <a:pt x="0" y="76207"/>
                </a:lnTo>
                <a:cubicBezTo>
                  <a:pt x="0" y="34147"/>
                  <a:pt x="34147" y="0"/>
                  <a:pt x="7620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2" name="Shape 9"/>
          <p:cNvSpPr/>
          <p:nvPr/>
        </p:nvSpPr>
        <p:spPr>
          <a:xfrm>
            <a:off x="3452813" y="44291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3" name="Text 10"/>
          <p:cNvSpPr/>
          <p:nvPr/>
        </p:nvSpPr>
        <p:spPr>
          <a:xfrm>
            <a:off x="3838575" y="4410075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TypeScript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438525" y="4752975"/>
            <a:ext cx="2562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438525" y="5133975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type coverage with strict mode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176963" y="4252913"/>
            <a:ext cx="2733675" cy="1495425"/>
          </a:xfrm>
          <a:custGeom>
            <a:avLst/>
            <a:gdLst/>
            <a:ahLst/>
            <a:cxnLst/>
            <a:rect l="l" t="t" r="r" b="b"/>
            <a:pathLst>
              <a:path w="2733675" h="1495425">
                <a:moveTo>
                  <a:pt x="76207" y="0"/>
                </a:moveTo>
                <a:lnTo>
                  <a:pt x="2657468" y="0"/>
                </a:lnTo>
                <a:cubicBezTo>
                  <a:pt x="2699556" y="0"/>
                  <a:pt x="2733675" y="34119"/>
                  <a:pt x="2733675" y="76207"/>
                </a:cubicBezTo>
                <a:lnTo>
                  <a:pt x="2733675" y="1419218"/>
                </a:lnTo>
                <a:cubicBezTo>
                  <a:pt x="2733675" y="1461306"/>
                  <a:pt x="2699556" y="1495425"/>
                  <a:pt x="2657468" y="1495425"/>
                </a:cubicBezTo>
                <a:lnTo>
                  <a:pt x="76207" y="1495425"/>
                </a:lnTo>
                <a:cubicBezTo>
                  <a:pt x="34119" y="1495425"/>
                  <a:pt x="0" y="1461306"/>
                  <a:pt x="0" y="1419218"/>
                </a:cubicBezTo>
                <a:lnTo>
                  <a:pt x="0" y="76207"/>
                </a:lnTo>
                <a:cubicBezTo>
                  <a:pt x="0" y="34147"/>
                  <a:pt x="34147" y="0"/>
                  <a:pt x="7620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7" name="Shape 14"/>
          <p:cNvSpPr/>
          <p:nvPr/>
        </p:nvSpPr>
        <p:spPr>
          <a:xfrm>
            <a:off x="6391275" y="44291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11576" y="29825"/>
                </a:moveTo>
                <a:cubicBezTo>
                  <a:pt x="116220" y="23440"/>
                  <a:pt x="114791" y="14511"/>
                  <a:pt x="108406" y="9867"/>
                </a:cubicBezTo>
                <a:cubicBezTo>
                  <a:pt x="102022" y="5224"/>
                  <a:pt x="93092" y="6653"/>
                  <a:pt x="88449" y="13037"/>
                </a:cubicBezTo>
                <a:lnTo>
                  <a:pt x="41121" y="78090"/>
                </a:lnTo>
                <a:lnTo>
                  <a:pt x="24378" y="61347"/>
                </a:lnTo>
                <a:cubicBezTo>
                  <a:pt x="18797" y="55766"/>
                  <a:pt x="9733" y="55766"/>
                  <a:pt x="4152" y="61347"/>
                </a:cubicBezTo>
                <a:cubicBezTo>
                  <a:pt x="-1429" y="66928"/>
                  <a:pt x="-1429" y="75992"/>
                  <a:pt x="4152" y="81573"/>
                </a:cubicBezTo>
                <a:lnTo>
                  <a:pt x="32727" y="110148"/>
                </a:lnTo>
                <a:cubicBezTo>
                  <a:pt x="35674" y="113094"/>
                  <a:pt x="39782" y="114613"/>
                  <a:pt x="43934" y="114300"/>
                </a:cubicBezTo>
                <a:cubicBezTo>
                  <a:pt x="48086" y="113987"/>
                  <a:pt x="51926" y="111844"/>
                  <a:pt x="54382" y="108451"/>
                </a:cubicBezTo>
                <a:lnTo>
                  <a:pt x="111532" y="29870"/>
                </a:lnTo>
                <a:close/>
                <a:moveTo>
                  <a:pt x="168726" y="90547"/>
                </a:moveTo>
                <a:cubicBezTo>
                  <a:pt x="173370" y="84162"/>
                  <a:pt x="171941" y="75233"/>
                  <a:pt x="165556" y="70589"/>
                </a:cubicBezTo>
                <a:cubicBezTo>
                  <a:pt x="159172" y="65946"/>
                  <a:pt x="150242" y="67374"/>
                  <a:pt x="145599" y="73759"/>
                </a:cubicBezTo>
                <a:lnTo>
                  <a:pt x="69696" y="178103"/>
                </a:lnTo>
                <a:lnTo>
                  <a:pt x="38666" y="147072"/>
                </a:lnTo>
                <a:cubicBezTo>
                  <a:pt x="33084" y="141491"/>
                  <a:pt x="24021" y="141491"/>
                  <a:pt x="18440" y="147072"/>
                </a:cubicBezTo>
                <a:cubicBezTo>
                  <a:pt x="12859" y="152653"/>
                  <a:pt x="12859" y="161717"/>
                  <a:pt x="18440" y="167298"/>
                </a:cubicBezTo>
                <a:lnTo>
                  <a:pt x="61302" y="210160"/>
                </a:lnTo>
                <a:cubicBezTo>
                  <a:pt x="64249" y="213107"/>
                  <a:pt x="68357" y="214625"/>
                  <a:pt x="72509" y="214313"/>
                </a:cubicBezTo>
                <a:cubicBezTo>
                  <a:pt x="76661" y="214000"/>
                  <a:pt x="80501" y="211857"/>
                  <a:pt x="82957" y="208464"/>
                </a:cubicBezTo>
                <a:lnTo>
                  <a:pt x="168682" y="90592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8" name="Text 15"/>
          <p:cNvSpPr/>
          <p:nvPr/>
        </p:nvSpPr>
        <p:spPr>
          <a:xfrm>
            <a:off x="6734175" y="4410075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Type Safety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34125" y="4752975"/>
            <a:ext cx="2562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Strict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34125" y="5133975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Strict type checking enabled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9072563" y="4252913"/>
            <a:ext cx="2733675" cy="1495425"/>
          </a:xfrm>
          <a:custGeom>
            <a:avLst/>
            <a:gdLst/>
            <a:ahLst/>
            <a:cxnLst/>
            <a:rect l="l" t="t" r="r" b="b"/>
            <a:pathLst>
              <a:path w="2733675" h="1495425">
                <a:moveTo>
                  <a:pt x="76207" y="0"/>
                </a:moveTo>
                <a:lnTo>
                  <a:pt x="2657468" y="0"/>
                </a:lnTo>
                <a:cubicBezTo>
                  <a:pt x="2699556" y="0"/>
                  <a:pt x="2733675" y="34119"/>
                  <a:pt x="2733675" y="76207"/>
                </a:cubicBezTo>
                <a:lnTo>
                  <a:pt x="2733675" y="1419218"/>
                </a:lnTo>
                <a:cubicBezTo>
                  <a:pt x="2733675" y="1461306"/>
                  <a:pt x="2699556" y="1495425"/>
                  <a:pt x="2657468" y="1495425"/>
                </a:cubicBezTo>
                <a:lnTo>
                  <a:pt x="76207" y="1495425"/>
                </a:lnTo>
                <a:cubicBezTo>
                  <a:pt x="34119" y="1495425"/>
                  <a:pt x="0" y="1461306"/>
                  <a:pt x="0" y="1419218"/>
                </a:cubicBezTo>
                <a:lnTo>
                  <a:pt x="0" y="76207"/>
                </a:lnTo>
                <a:cubicBezTo>
                  <a:pt x="0" y="34147"/>
                  <a:pt x="34147" y="0"/>
                  <a:pt x="7620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2" name="Shape 19"/>
          <p:cNvSpPr/>
          <p:nvPr/>
        </p:nvSpPr>
        <p:spPr>
          <a:xfrm>
            <a:off x="9258300" y="4429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0019" y="157163"/>
                </a:moveTo>
                <a:cubicBezTo>
                  <a:pt x="193417" y="157163"/>
                  <a:pt x="228600" y="121980"/>
                  <a:pt x="228600" y="78581"/>
                </a:cubicBezTo>
                <a:cubicBezTo>
                  <a:pt x="228600" y="35183"/>
                  <a:pt x="193417" y="0"/>
                  <a:pt x="150019" y="0"/>
                </a:cubicBezTo>
                <a:cubicBezTo>
                  <a:pt x="106620" y="0"/>
                  <a:pt x="71438" y="35183"/>
                  <a:pt x="71438" y="78581"/>
                </a:cubicBezTo>
                <a:cubicBezTo>
                  <a:pt x="71438" y="86931"/>
                  <a:pt x="72732" y="95012"/>
                  <a:pt x="75143" y="102557"/>
                </a:cubicBezTo>
                <a:lnTo>
                  <a:pt x="3125" y="174575"/>
                </a:lnTo>
                <a:cubicBezTo>
                  <a:pt x="1116" y="176585"/>
                  <a:pt x="0" y="179308"/>
                  <a:pt x="0" y="182166"/>
                </a:cubicBezTo>
                <a:lnTo>
                  <a:pt x="0" y="217884"/>
                </a:lnTo>
                <a:cubicBezTo>
                  <a:pt x="0" y="223823"/>
                  <a:pt x="4777" y="228600"/>
                  <a:pt x="10716" y="228600"/>
                </a:cubicBezTo>
                <a:lnTo>
                  <a:pt x="46434" y="228600"/>
                </a:lnTo>
                <a:cubicBezTo>
                  <a:pt x="52373" y="228600"/>
                  <a:pt x="57150" y="223823"/>
                  <a:pt x="57150" y="217884"/>
                </a:cubicBezTo>
                <a:lnTo>
                  <a:pt x="57150" y="200025"/>
                </a:lnTo>
                <a:lnTo>
                  <a:pt x="75009" y="200025"/>
                </a:lnTo>
                <a:cubicBezTo>
                  <a:pt x="80948" y="200025"/>
                  <a:pt x="85725" y="195248"/>
                  <a:pt x="85725" y="189309"/>
                </a:cubicBezTo>
                <a:lnTo>
                  <a:pt x="85725" y="171450"/>
                </a:lnTo>
                <a:lnTo>
                  <a:pt x="103584" y="171450"/>
                </a:lnTo>
                <a:cubicBezTo>
                  <a:pt x="106442" y="171450"/>
                  <a:pt x="109165" y="170334"/>
                  <a:pt x="111175" y="168325"/>
                </a:cubicBezTo>
                <a:lnTo>
                  <a:pt x="126043" y="153457"/>
                </a:lnTo>
                <a:cubicBezTo>
                  <a:pt x="133588" y="155868"/>
                  <a:pt x="141669" y="157163"/>
                  <a:pt x="150019" y="157163"/>
                </a:cubicBezTo>
                <a:close/>
                <a:moveTo>
                  <a:pt x="167878" y="42863"/>
                </a:moveTo>
                <a:cubicBezTo>
                  <a:pt x="177735" y="42863"/>
                  <a:pt x="185738" y="50865"/>
                  <a:pt x="185738" y="60722"/>
                </a:cubicBezTo>
                <a:cubicBezTo>
                  <a:pt x="185738" y="70579"/>
                  <a:pt x="177735" y="78581"/>
                  <a:pt x="167878" y="78581"/>
                </a:cubicBezTo>
                <a:cubicBezTo>
                  <a:pt x="158021" y="78581"/>
                  <a:pt x="150019" y="70579"/>
                  <a:pt x="150019" y="60722"/>
                </a:cubicBezTo>
                <a:cubicBezTo>
                  <a:pt x="150019" y="50865"/>
                  <a:pt x="158021" y="42863"/>
                  <a:pt x="167878" y="4286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3" name="Text 20"/>
          <p:cNvSpPr/>
          <p:nvPr/>
        </p:nvSpPr>
        <p:spPr>
          <a:xfrm>
            <a:off x="9629775" y="4410075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Encryption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229725" y="4752975"/>
            <a:ext cx="2562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AES-256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229725" y="5133975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Password-protected keys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FLEXIBILITY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Management: Multiple Import Options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76363"/>
            <a:ext cx="3676650" cy="4391025"/>
          </a:xfrm>
          <a:custGeom>
            <a:avLst/>
            <a:gdLst/>
            <a:ahLst/>
            <a:cxnLst/>
            <a:rect l="l" t="t" r="r" b="b"/>
            <a:pathLst>
              <a:path w="3676650" h="4391025">
                <a:moveTo>
                  <a:pt x="76217" y="0"/>
                </a:moveTo>
                <a:lnTo>
                  <a:pt x="3600433" y="0"/>
                </a:lnTo>
                <a:cubicBezTo>
                  <a:pt x="3642527" y="0"/>
                  <a:pt x="3676650" y="34123"/>
                  <a:pt x="3676650" y="76217"/>
                </a:cubicBezTo>
                <a:lnTo>
                  <a:pt x="3676650" y="4314808"/>
                </a:lnTo>
                <a:cubicBezTo>
                  <a:pt x="3676650" y="4356902"/>
                  <a:pt x="3642527" y="4391025"/>
                  <a:pt x="3600433" y="4391025"/>
                </a:cubicBezTo>
                <a:lnTo>
                  <a:pt x="76217" y="4391025"/>
                </a:lnTo>
                <a:cubicBezTo>
                  <a:pt x="34123" y="4391025"/>
                  <a:pt x="0" y="4356902"/>
                  <a:pt x="0" y="4314808"/>
                </a:cubicBezTo>
                <a:lnTo>
                  <a:pt x="0" y="76217"/>
                </a:lnTo>
                <a:cubicBezTo>
                  <a:pt x="0" y="34152"/>
                  <a:pt x="34152" y="0"/>
                  <a:pt x="7621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619125" y="16097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771525" y="1762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3584" y="153591"/>
                </a:moveTo>
                <a:lnTo>
                  <a:pt x="103584" y="125016"/>
                </a:lnTo>
                <a:lnTo>
                  <a:pt x="75009" y="125016"/>
                </a:lnTo>
                <a:cubicBezTo>
                  <a:pt x="69071" y="125016"/>
                  <a:pt x="64294" y="120238"/>
                  <a:pt x="64294" y="114300"/>
                </a:cubicBezTo>
                <a:cubicBezTo>
                  <a:pt x="64294" y="108362"/>
                  <a:pt x="69071" y="103584"/>
                  <a:pt x="75009" y="103584"/>
                </a:cubicBezTo>
                <a:lnTo>
                  <a:pt x="103584" y="103584"/>
                </a:lnTo>
                <a:lnTo>
                  <a:pt x="103584" y="75009"/>
                </a:lnTo>
                <a:cubicBezTo>
                  <a:pt x="103584" y="69071"/>
                  <a:pt x="108362" y="64294"/>
                  <a:pt x="114300" y="64294"/>
                </a:cubicBezTo>
                <a:cubicBezTo>
                  <a:pt x="120238" y="64294"/>
                  <a:pt x="125016" y="69071"/>
                  <a:pt x="125016" y="75009"/>
                </a:cubicBezTo>
                <a:lnTo>
                  <a:pt x="125016" y="103584"/>
                </a:lnTo>
                <a:lnTo>
                  <a:pt x="153591" y="103584"/>
                </a:lnTo>
                <a:cubicBezTo>
                  <a:pt x="159529" y="103584"/>
                  <a:pt x="164306" y="108362"/>
                  <a:pt x="164306" y="114300"/>
                </a:cubicBezTo>
                <a:cubicBezTo>
                  <a:pt x="164306" y="120238"/>
                  <a:pt x="159529" y="125016"/>
                  <a:pt x="153591" y="125016"/>
                </a:cubicBezTo>
                <a:lnTo>
                  <a:pt x="125016" y="125016"/>
                </a:lnTo>
                <a:lnTo>
                  <a:pt x="125016" y="153591"/>
                </a:lnTo>
                <a:cubicBezTo>
                  <a:pt x="125016" y="159529"/>
                  <a:pt x="120238" y="164306"/>
                  <a:pt x="114300" y="164306"/>
                </a:cubicBezTo>
                <a:cubicBezTo>
                  <a:pt x="108362" y="164306"/>
                  <a:pt x="103584" y="159529"/>
                  <a:pt x="103584" y="153591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1304925" y="1685925"/>
            <a:ext cx="361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9125" y="2295525"/>
            <a:ext cx="3324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New Keypair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9125" y="2714625"/>
            <a:ext cx="3286125" cy="1847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fresh, encrypted keypairs directly on the offline machine. Keys are generated using cryptographically secure random number generation and immediately encrypted with AES-256.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3888" y="4719638"/>
            <a:ext cx="3200400" cy="809625"/>
          </a:xfrm>
          <a:custGeom>
            <a:avLst/>
            <a:gdLst/>
            <a:ahLst/>
            <a:cxnLst/>
            <a:rect l="l" t="t" r="r" b="b"/>
            <a:pathLst>
              <a:path w="3200400" h="809625">
                <a:moveTo>
                  <a:pt x="76202" y="0"/>
                </a:moveTo>
                <a:lnTo>
                  <a:pt x="3124198" y="0"/>
                </a:lnTo>
                <a:cubicBezTo>
                  <a:pt x="3166283" y="0"/>
                  <a:pt x="3200400" y="34117"/>
                  <a:pt x="3200400" y="76202"/>
                </a:cubicBezTo>
                <a:lnTo>
                  <a:pt x="3200400" y="733423"/>
                </a:lnTo>
                <a:cubicBezTo>
                  <a:pt x="3200400" y="775508"/>
                  <a:pt x="3166283" y="809625"/>
                  <a:pt x="3124198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1" name="Shape 9"/>
          <p:cNvSpPr/>
          <p:nvPr/>
        </p:nvSpPr>
        <p:spPr>
          <a:xfrm>
            <a:off x="800100" y="491013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2" name="Text 10"/>
          <p:cNvSpPr/>
          <p:nvPr/>
        </p:nvSpPr>
        <p:spPr>
          <a:xfrm>
            <a:off x="1009650" y="4876800"/>
            <a:ext cx="2724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Benefit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81050" y="5143500"/>
            <a:ext cx="2962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Keys never exist in unencrypted form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59238" y="1376363"/>
            <a:ext cx="3676650" cy="4391025"/>
          </a:xfrm>
          <a:custGeom>
            <a:avLst/>
            <a:gdLst/>
            <a:ahLst/>
            <a:cxnLst/>
            <a:rect l="l" t="t" r="r" b="b"/>
            <a:pathLst>
              <a:path w="3676650" h="4391025">
                <a:moveTo>
                  <a:pt x="76217" y="0"/>
                </a:moveTo>
                <a:lnTo>
                  <a:pt x="3600433" y="0"/>
                </a:lnTo>
                <a:cubicBezTo>
                  <a:pt x="3642527" y="0"/>
                  <a:pt x="3676650" y="34123"/>
                  <a:pt x="3676650" y="76217"/>
                </a:cubicBezTo>
                <a:lnTo>
                  <a:pt x="3676650" y="4314808"/>
                </a:lnTo>
                <a:cubicBezTo>
                  <a:pt x="3676650" y="4356902"/>
                  <a:pt x="3642527" y="4391025"/>
                  <a:pt x="3600433" y="4391025"/>
                </a:cubicBezTo>
                <a:lnTo>
                  <a:pt x="76217" y="4391025"/>
                </a:lnTo>
                <a:cubicBezTo>
                  <a:pt x="34123" y="4391025"/>
                  <a:pt x="0" y="4356902"/>
                  <a:pt x="0" y="4314808"/>
                </a:cubicBezTo>
                <a:lnTo>
                  <a:pt x="0" y="76217"/>
                </a:lnTo>
                <a:cubicBezTo>
                  <a:pt x="0" y="34152"/>
                  <a:pt x="34152" y="0"/>
                  <a:pt x="7621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5" name="Shape 13"/>
          <p:cNvSpPr/>
          <p:nvPr/>
        </p:nvSpPr>
        <p:spPr>
          <a:xfrm>
            <a:off x="4492600" y="16097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6" name="Shape 14"/>
          <p:cNvSpPr/>
          <p:nvPr/>
        </p:nvSpPr>
        <p:spPr>
          <a:xfrm>
            <a:off x="4673575" y="17621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135731"/>
                </a:lnTo>
                <a:lnTo>
                  <a:pt x="81305" y="135731"/>
                </a:lnTo>
                <a:lnTo>
                  <a:pt x="67464" y="121890"/>
                </a:lnTo>
                <a:cubicBezTo>
                  <a:pt x="63267" y="117693"/>
                  <a:pt x="63267" y="110907"/>
                  <a:pt x="67464" y="106754"/>
                </a:cubicBezTo>
                <a:cubicBezTo>
                  <a:pt x="71661" y="102602"/>
                  <a:pt x="78447" y="102557"/>
                  <a:pt x="82600" y="106754"/>
                </a:cubicBezTo>
                <a:lnTo>
                  <a:pt x="114746" y="138901"/>
                </a:lnTo>
                <a:cubicBezTo>
                  <a:pt x="118943" y="143098"/>
                  <a:pt x="118943" y="149885"/>
                  <a:pt x="114746" y="154037"/>
                </a:cubicBezTo>
                <a:lnTo>
                  <a:pt x="82600" y="186184"/>
                </a:lnTo>
                <a:cubicBezTo>
                  <a:pt x="78403" y="190381"/>
                  <a:pt x="71616" y="190381"/>
                  <a:pt x="67464" y="186184"/>
                </a:cubicBezTo>
                <a:cubicBezTo>
                  <a:pt x="63311" y="181987"/>
                  <a:pt x="63267" y="175200"/>
                  <a:pt x="67464" y="171048"/>
                </a:cubicBezTo>
                <a:lnTo>
                  <a:pt x="81305" y="157207"/>
                </a:lnTo>
                <a:lnTo>
                  <a:pt x="0" y="157207"/>
                </a:lnTo>
                <a:lnTo>
                  <a:pt x="0" y="200070"/>
                </a:lnTo>
                <a:cubicBezTo>
                  <a:pt x="0" y="215831"/>
                  <a:pt x="12814" y="228645"/>
                  <a:pt x="28575" y="228645"/>
                </a:cubicBezTo>
                <a:lnTo>
                  <a:pt x="142875" y="228645"/>
                </a:lnTo>
                <a:cubicBezTo>
                  <a:pt x="158636" y="228645"/>
                  <a:pt x="171450" y="215831"/>
                  <a:pt x="171450" y="200070"/>
                </a:cubicBezTo>
                <a:lnTo>
                  <a:pt x="171450" y="76170"/>
                </a:lnTo>
                <a:cubicBezTo>
                  <a:pt x="171450" y="68580"/>
                  <a:pt x="168459" y="61302"/>
                  <a:pt x="163101" y="55944"/>
                </a:cubicBezTo>
                <a:lnTo>
                  <a:pt x="115506" y="8349"/>
                </a:lnTo>
                <a:cubicBezTo>
                  <a:pt x="110148" y="2991"/>
                  <a:pt x="102915" y="0"/>
                  <a:pt x="95324" y="0"/>
                </a:cubicBezTo>
                <a:lnTo>
                  <a:pt x="28575" y="0"/>
                </a:lnTo>
                <a:close/>
                <a:moveTo>
                  <a:pt x="145331" y="78581"/>
                </a:moveTo>
                <a:lnTo>
                  <a:pt x="103584" y="78581"/>
                </a:lnTo>
                <a:cubicBezTo>
                  <a:pt x="97646" y="78581"/>
                  <a:pt x="92869" y="73804"/>
                  <a:pt x="92869" y="67866"/>
                </a:cubicBezTo>
                <a:lnTo>
                  <a:pt x="92869" y="26119"/>
                </a:lnTo>
                <a:lnTo>
                  <a:pt x="145331" y="78581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7" name="Text 15"/>
          <p:cNvSpPr/>
          <p:nvPr/>
        </p:nvSpPr>
        <p:spPr>
          <a:xfrm>
            <a:off x="5178400" y="1685925"/>
            <a:ext cx="361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92600" y="2295525"/>
            <a:ext cx="3324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Import Private Key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92600" y="2714625"/>
            <a:ext cx="32861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 for multiple encoding formats ensures compatibility with existing wallets and tools: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97363" y="3367088"/>
            <a:ext cx="3200400" cy="466725"/>
          </a:xfrm>
          <a:custGeom>
            <a:avLst/>
            <a:gdLst/>
            <a:ahLst/>
            <a:cxnLst/>
            <a:rect l="l" t="t" r="r" b="b"/>
            <a:pathLst>
              <a:path w="3200400" h="466725">
                <a:moveTo>
                  <a:pt x="76202" y="0"/>
                </a:moveTo>
                <a:lnTo>
                  <a:pt x="3124198" y="0"/>
                </a:lnTo>
                <a:cubicBezTo>
                  <a:pt x="3166283" y="0"/>
                  <a:pt x="3200400" y="34117"/>
                  <a:pt x="3200400" y="76202"/>
                </a:cubicBezTo>
                <a:lnTo>
                  <a:pt x="3200400" y="390523"/>
                </a:lnTo>
                <a:cubicBezTo>
                  <a:pt x="3200400" y="432608"/>
                  <a:pt x="3166283" y="466725"/>
                  <a:pt x="312419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1" name="Shape 19"/>
          <p:cNvSpPr/>
          <p:nvPr/>
        </p:nvSpPr>
        <p:spPr>
          <a:xfrm>
            <a:off x="4645000" y="35242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2" name="Text 20"/>
          <p:cNvSpPr/>
          <p:nvPr/>
        </p:nvSpPr>
        <p:spPr>
          <a:xfrm>
            <a:off x="4921225" y="3486150"/>
            <a:ext cx="60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Base58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604248" y="3505200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Solana standard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97363" y="3919537"/>
            <a:ext cx="3200400" cy="466725"/>
          </a:xfrm>
          <a:custGeom>
            <a:avLst/>
            <a:gdLst/>
            <a:ahLst/>
            <a:cxnLst/>
            <a:rect l="l" t="t" r="r" b="b"/>
            <a:pathLst>
              <a:path w="3200400" h="466725">
                <a:moveTo>
                  <a:pt x="76202" y="0"/>
                </a:moveTo>
                <a:lnTo>
                  <a:pt x="3124198" y="0"/>
                </a:lnTo>
                <a:cubicBezTo>
                  <a:pt x="3166283" y="0"/>
                  <a:pt x="3200400" y="34117"/>
                  <a:pt x="3200400" y="76202"/>
                </a:cubicBezTo>
                <a:lnTo>
                  <a:pt x="3200400" y="390523"/>
                </a:lnTo>
                <a:cubicBezTo>
                  <a:pt x="3200400" y="432608"/>
                  <a:pt x="3166283" y="466725"/>
                  <a:pt x="312419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5" name="Shape 23"/>
          <p:cNvSpPr/>
          <p:nvPr/>
        </p:nvSpPr>
        <p:spPr>
          <a:xfrm>
            <a:off x="4645000" y="4076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6" name="Text 24"/>
          <p:cNvSpPr/>
          <p:nvPr/>
        </p:nvSpPr>
        <p:spPr>
          <a:xfrm>
            <a:off x="4921225" y="4038600"/>
            <a:ext cx="60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Base64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56164" y="4057650"/>
            <a:ext cx="119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Common encoding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97363" y="4471988"/>
            <a:ext cx="3200400" cy="466725"/>
          </a:xfrm>
          <a:custGeom>
            <a:avLst/>
            <a:gdLst/>
            <a:ahLst/>
            <a:cxnLst/>
            <a:rect l="l" t="t" r="r" b="b"/>
            <a:pathLst>
              <a:path w="3200400" h="466725">
                <a:moveTo>
                  <a:pt x="76202" y="0"/>
                </a:moveTo>
                <a:lnTo>
                  <a:pt x="3124198" y="0"/>
                </a:lnTo>
                <a:cubicBezTo>
                  <a:pt x="3166283" y="0"/>
                  <a:pt x="3200400" y="34117"/>
                  <a:pt x="3200400" y="76202"/>
                </a:cubicBezTo>
                <a:lnTo>
                  <a:pt x="3200400" y="390523"/>
                </a:lnTo>
                <a:cubicBezTo>
                  <a:pt x="3200400" y="432608"/>
                  <a:pt x="3166283" y="466725"/>
                  <a:pt x="312419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9" name="Shape 27"/>
          <p:cNvSpPr/>
          <p:nvPr/>
        </p:nvSpPr>
        <p:spPr>
          <a:xfrm>
            <a:off x="4645000" y="46291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0" name="Text 28"/>
          <p:cNvSpPr/>
          <p:nvPr/>
        </p:nvSpPr>
        <p:spPr>
          <a:xfrm>
            <a:off x="4921225" y="4591050"/>
            <a:ext cx="93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Array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52828" y="461010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Byte array format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32713" y="1376363"/>
            <a:ext cx="3676650" cy="4391025"/>
          </a:xfrm>
          <a:custGeom>
            <a:avLst/>
            <a:gdLst/>
            <a:ahLst/>
            <a:cxnLst/>
            <a:rect l="l" t="t" r="r" b="b"/>
            <a:pathLst>
              <a:path w="3676650" h="4391025">
                <a:moveTo>
                  <a:pt x="76217" y="0"/>
                </a:moveTo>
                <a:lnTo>
                  <a:pt x="3600433" y="0"/>
                </a:lnTo>
                <a:cubicBezTo>
                  <a:pt x="3642527" y="0"/>
                  <a:pt x="3676650" y="34123"/>
                  <a:pt x="3676650" y="76217"/>
                </a:cubicBezTo>
                <a:lnTo>
                  <a:pt x="3676650" y="4314808"/>
                </a:lnTo>
                <a:cubicBezTo>
                  <a:pt x="3676650" y="4356902"/>
                  <a:pt x="3642527" y="4391025"/>
                  <a:pt x="3600433" y="4391025"/>
                </a:cubicBezTo>
                <a:lnTo>
                  <a:pt x="76217" y="4391025"/>
                </a:lnTo>
                <a:cubicBezTo>
                  <a:pt x="34123" y="4391025"/>
                  <a:pt x="0" y="4356902"/>
                  <a:pt x="0" y="4314808"/>
                </a:cubicBezTo>
                <a:lnTo>
                  <a:pt x="0" y="76217"/>
                </a:lnTo>
                <a:cubicBezTo>
                  <a:pt x="0" y="34152"/>
                  <a:pt x="34152" y="0"/>
                  <a:pt x="7621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3" name="Shape 31"/>
          <p:cNvSpPr/>
          <p:nvPr/>
        </p:nvSpPr>
        <p:spPr>
          <a:xfrm>
            <a:off x="8366075" y="16097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4" name="Shape 32"/>
          <p:cNvSpPr/>
          <p:nvPr/>
        </p:nvSpPr>
        <p:spPr>
          <a:xfrm>
            <a:off x="8518475" y="1762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4288"/>
                </a:moveTo>
                <a:cubicBezTo>
                  <a:pt x="228600" y="62552"/>
                  <a:pt x="194399" y="102825"/>
                  <a:pt x="148947" y="112246"/>
                </a:cubicBezTo>
                <a:cubicBezTo>
                  <a:pt x="145420" y="86305"/>
                  <a:pt x="133767" y="62954"/>
                  <a:pt x="116577" y="44872"/>
                </a:cubicBezTo>
                <a:cubicBezTo>
                  <a:pt x="134481" y="17859"/>
                  <a:pt x="165155" y="0"/>
                  <a:pt x="200025" y="0"/>
                </a:cubicBezTo>
                <a:lnTo>
                  <a:pt x="214313" y="0"/>
                </a:lnTo>
                <a:cubicBezTo>
                  <a:pt x="222215" y="0"/>
                  <a:pt x="228600" y="6385"/>
                  <a:pt x="228600" y="14288"/>
                </a:cubicBezTo>
                <a:close/>
                <a:moveTo>
                  <a:pt x="0" y="42863"/>
                </a:moveTo>
                <a:cubicBezTo>
                  <a:pt x="0" y="34960"/>
                  <a:pt x="6385" y="28575"/>
                  <a:pt x="14288" y="28575"/>
                </a:cubicBezTo>
                <a:lnTo>
                  <a:pt x="28575" y="28575"/>
                </a:lnTo>
                <a:cubicBezTo>
                  <a:pt x="83805" y="28575"/>
                  <a:pt x="128588" y="73357"/>
                  <a:pt x="128588" y="128588"/>
                </a:cubicBezTo>
                <a:lnTo>
                  <a:pt x="128588" y="214313"/>
                </a:lnTo>
                <a:cubicBezTo>
                  <a:pt x="128588" y="222215"/>
                  <a:pt x="122203" y="228600"/>
                  <a:pt x="114300" y="228600"/>
                </a:cubicBezTo>
                <a:cubicBezTo>
                  <a:pt x="106397" y="228600"/>
                  <a:pt x="100013" y="222215"/>
                  <a:pt x="100013" y="214313"/>
                </a:cubicBezTo>
                <a:lnTo>
                  <a:pt x="100013" y="142875"/>
                </a:lnTo>
                <a:cubicBezTo>
                  <a:pt x="44782" y="142875"/>
                  <a:pt x="0" y="98093"/>
                  <a:pt x="0" y="4286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5" name="Text 33"/>
          <p:cNvSpPr/>
          <p:nvPr/>
        </p:nvSpPr>
        <p:spPr>
          <a:xfrm>
            <a:off x="9051875" y="1685925"/>
            <a:ext cx="361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66075" y="2295525"/>
            <a:ext cx="3324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BIP39 Seed Phrases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66075" y="2714625"/>
            <a:ext cx="32861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BIP39 mnemonic support with customizable word counts: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66075" y="3324225"/>
            <a:ext cx="809625" cy="266700"/>
          </a:xfrm>
          <a:custGeom>
            <a:avLst/>
            <a:gdLst/>
            <a:ahLst/>
            <a:cxnLst/>
            <a:rect l="l" t="t" r="r" b="b"/>
            <a:pathLst>
              <a:path w="809625" h="266700">
                <a:moveTo>
                  <a:pt x="133350" y="0"/>
                </a:moveTo>
                <a:lnTo>
                  <a:pt x="676275" y="0"/>
                </a:lnTo>
                <a:cubicBezTo>
                  <a:pt x="749873" y="0"/>
                  <a:pt x="809625" y="59752"/>
                  <a:pt x="809625" y="133350"/>
                </a:cubicBezTo>
                <a:lnTo>
                  <a:pt x="809625" y="133350"/>
                </a:lnTo>
                <a:cubicBezTo>
                  <a:pt x="809625" y="206948"/>
                  <a:pt x="749873" y="266700"/>
                  <a:pt x="6762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9" name="Text 37"/>
          <p:cNvSpPr/>
          <p:nvPr/>
        </p:nvSpPr>
        <p:spPr>
          <a:xfrm>
            <a:off x="8366075" y="3324225"/>
            <a:ext cx="8763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 words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248998" y="3324225"/>
            <a:ext cx="809625" cy="266700"/>
          </a:xfrm>
          <a:custGeom>
            <a:avLst/>
            <a:gdLst/>
            <a:ahLst/>
            <a:cxnLst/>
            <a:rect l="l" t="t" r="r" b="b"/>
            <a:pathLst>
              <a:path w="809625" h="266700">
                <a:moveTo>
                  <a:pt x="133350" y="0"/>
                </a:moveTo>
                <a:lnTo>
                  <a:pt x="676275" y="0"/>
                </a:lnTo>
                <a:cubicBezTo>
                  <a:pt x="749873" y="0"/>
                  <a:pt x="809625" y="59752"/>
                  <a:pt x="809625" y="133350"/>
                </a:cubicBezTo>
                <a:lnTo>
                  <a:pt x="809625" y="133350"/>
                </a:lnTo>
                <a:cubicBezTo>
                  <a:pt x="809625" y="206948"/>
                  <a:pt x="749873" y="266700"/>
                  <a:pt x="6762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1" name="Text 39"/>
          <p:cNvSpPr/>
          <p:nvPr/>
        </p:nvSpPr>
        <p:spPr>
          <a:xfrm>
            <a:off x="9248998" y="3324225"/>
            <a:ext cx="8763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 words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0131921" y="3324225"/>
            <a:ext cx="809625" cy="266700"/>
          </a:xfrm>
          <a:custGeom>
            <a:avLst/>
            <a:gdLst/>
            <a:ahLst/>
            <a:cxnLst/>
            <a:rect l="l" t="t" r="r" b="b"/>
            <a:pathLst>
              <a:path w="809625" h="266700">
                <a:moveTo>
                  <a:pt x="133350" y="0"/>
                </a:moveTo>
                <a:lnTo>
                  <a:pt x="676275" y="0"/>
                </a:lnTo>
                <a:cubicBezTo>
                  <a:pt x="749873" y="0"/>
                  <a:pt x="809625" y="59752"/>
                  <a:pt x="809625" y="133350"/>
                </a:cubicBezTo>
                <a:lnTo>
                  <a:pt x="809625" y="133350"/>
                </a:lnTo>
                <a:cubicBezTo>
                  <a:pt x="809625" y="206948"/>
                  <a:pt x="749873" y="266700"/>
                  <a:pt x="6762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3" name="Text 41"/>
          <p:cNvSpPr/>
          <p:nvPr/>
        </p:nvSpPr>
        <p:spPr>
          <a:xfrm>
            <a:off x="10131921" y="3324225"/>
            <a:ext cx="8763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18 words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66075" y="3667125"/>
            <a:ext cx="809625" cy="266700"/>
          </a:xfrm>
          <a:custGeom>
            <a:avLst/>
            <a:gdLst/>
            <a:ahLst/>
            <a:cxnLst/>
            <a:rect l="l" t="t" r="r" b="b"/>
            <a:pathLst>
              <a:path w="809625" h="266700">
                <a:moveTo>
                  <a:pt x="133350" y="0"/>
                </a:moveTo>
                <a:lnTo>
                  <a:pt x="676275" y="0"/>
                </a:lnTo>
                <a:cubicBezTo>
                  <a:pt x="749873" y="0"/>
                  <a:pt x="809625" y="59752"/>
                  <a:pt x="809625" y="133350"/>
                </a:cubicBezTo>
                <a:lnTo>
                  <a:pt x="809625" y="133350"/>
                </a:lnTo>
                <a:cubicBezTo>
                  <a:pt x="809625" y="206948"/>
                  <a:pt x="749873" y="266700"/>
                  <a:pt x="6762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5" name="Text 43"/>
          <p:cNvSpPr/>
          <p:nvPr/>
        </p:nvSpPr>
        <p:spPr>
          <a:xfrm>
            <a:off x="8366075" y="3667125"/>
            <a:ext cx="8763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21 words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248998" y="3667125"/>
            <a:ext cx="809625" cy="266700"/>
          </a:xfrm>
          <a:custGeom>
            <a:avLst/>
            <a:gdLst/>
            <a:ahLst/>
            <a:cxnLst/>
            <a:rect l="l" t="t" r="r" b="b"/>
            <a:pathLst>
              <a:path w="809625" h="266700">
                <a:moveTo>
                  <a:pt x="133350" y="0"/>
                </a:moveTo>
                <a:lnTo>
                  <a:pt x="676275" y="0"/>
                </a:lnTo>
                <a:cubicBezTo>
                  <a:pt x="749873" y="0"/>
                  <a:pt x="809625" y="59752"/>
                  <a:pt x="809625" y="133350"/>
                </a:cubicBezTo>
                <a:lnTo>
                  <a:pt x="809625" y="133350"/>
                </a:lnTo>
                <a:cubicBezTo>
                  <a:pt x="809625" y="206948"/>
                  <a:pt x="749873" y="266700"/>
                  <a:pt x="6762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7" name="Text 45"/>
          <p:cNvSpPr/>
          <p:nvPr/>
        </p:nvSpPr>
        <p:spPr>
          <a:xfrm>
            <a:off x="9248998" y="3667125"/>
            <a:ext cx="8763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24 words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370838" y="4052888"/>
            <a:ext cx="3200400" cy="695325"/>
          </a:xfrm>
          <a:custGeom>
            <a:avLst/>
            <a:gdLst/>
            <a:ahLst/>
            <a:cxnLst/>
            <a:rect l="l" t="t" r="r" b="b"/>
            <a:pathLst>
              <a:path w="3200400" h="695325">
                <a:moveTo>
                  <a:pt x="76201" y="0"/>
                </a:moveTo>
                <a:lnTo>
                  <a:pt x="3124199" y="0"/>
                </a:lnTo>
                <a:cubicBezTo>
                  <a:pt x="3166284" y="0"/>
                  <a:pt x="3200400" y="34116"/>
                  <a:pt x="3200400" y="76201"/>
                </a:cubicBezTo>
                <a:lnTo>
                  <a:pt x="3200400" y="619124"/>
                </a:lnTo>
                <a:cubicBezTo>
                  <a:pt x="3200400" y="661209"/>
                  <a:pt x="3166284" y="695325"/>
                  <a:pt x="312419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9" name="Text 47"/>
          <p:cNvSpPr/>
          <p:nvPr/>
        </p:nvSpPr>
        <p:spPr>
          <a:xfrm>
            <a:off x="8489900" y="4171950"/>
            <a:ext cx="3028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Wallet Presets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89900" y="4400550"/>
            <a:ext cx="3038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Backpack, Ledger Live, Solana Legacy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370838" y="4833938"/>
            <a:ext cx="3200400" cy="695325"/>
          </a:xfrm>
          <a:custGeom>
            <a:avLst/>
            <a:gdLst/>
            <a:ahLst/>
            <a:cxnLst/>
            <a:rect l="l" t="t" r="r" b="b"/>
            <a:pathLst>
              <a:path w="3200400" h="695325">
                <a:moveTo>
                  <a:pt x="76201" y="0"/>
                </a:moveTo>
                <a:lnTo>
                  <a:pt x="3124199" y="0"/>
                </a:lnTo>
                <a:cubicBezTo>
                  <a:pt x="3166284" y="0"/>
                  <a:pt x="3200400" y="34116"/>
                  <a:pt x="3200400" y="76201"/>
                </a:cubicBezTo>
                <a:lnTo>
                  <a:pt x="3200400" y="619124"/>
                </a:lnTo>
                <a:cubicBezTo>
                  <a:pt x="3200400" y="661209"/>
                  <a:pt x="3166284" y="695325"/>
                  <a:pt x="3124199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2" name="Text 50"/>
          <p:cNvSpPr/>
          <p:nvPr/>
        </p:nvSpPr>
        <p:spPr>
          <a:xfrm>
            <a:off x="8489900" y="4953000"/>
            <a:ext cx="3028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Paths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489900" y="5181600"/>
            <a:ext cx="3038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derivation path control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85763" y="5967413"/>
            <a:ext cx="11420475" cy="885825"/>
          </a:xfrm>
          <a:custGeom>
            <a:avLst/>
            <a:gdLst/>
            <a:ahLst/>
            <a:cxnLst/>
            <a:rect l="l" t="t" r="r" b="b"/>
            <a:pathLst>
              <a:path w="11420475" h="885825">
                <a:moveTo>
                  <a:pt x="76199" y="0"/>
                </a:moveTo>
                <a:lnTo>
                  <a:pt x="11344276" y="0"/>
                </a:lnTo>
                <a:cubicBezTo>
                  <a:pt x="11386360" y="0"/>
                  <a:pt x="11420475" y="34115"/>
                  <a:pt x="11420475" y="76199"/>
                </a:cubicBezTo>
                <a:lnTo>
                  <a:pt x="11420475" y="809626"/>
                </a:lnTo>
                <a:cubicBezTo>
                  <a:pt x="11420475" y="851710"/>
                  <a:pt x="11386360" y="885825"/>
                  <a:pt x="1134427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0" scaled="1"/>
          </a:gra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5" name="Shape 53"/>
          <p:cNvSpPr/>
          <p:nvPr/>
        </p:nvSpPr>
        <p:spPr>
          <a:xfrm>
            <a:off x="616744" y="626745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71438" y="53578"/>
                </a:moveTo>
                <a:lnTo>
                  <a:pt x="71438" y="89297"/>
                </a:lnTo>
                <a:lnTo>
                  <a:pt x="142875" y="89297"/>
                </a:lnTo>
                <a:lnTo>
                  <a:pt x="142875" y="53578"/>
                </a:lnTo>
                <a:cubicBezTo>
                  <a:pt x="142875" y="33877"/>
                  <a:pt x="126857" y="17859"/>
                  <a:pt x="107156" y="17859"/>
                </a:cubicBezTo>
                <a:cubicBezTo>
                  <a:pt x="87455" y="17859"/>
                  <a:pt x="71438" y="33877"/>
                  <a:pt x="71438" y="53578"/>
                </a:cubicBezTo>
                <a:close/>
                <a:moveTo>
                  <a:pt x="35719" y="89297"/>
                </a:moveTo>
                <a:lnTo>
                  <a:pt x="35719" y="53578"/>
                </a:lnTo>
                <a:cubicBezTo>
                  <a:pt x="35719" y="14120"/>
                  <a:pt x="67698" y="-17859"/>
                  <a:pt x="107156" y="-17859"/>
                </a:cubicBezTo>
                <a:cubicBezTo>
                  <a:pt x="146614" y="-17859"/>
                  <a:pt x="178594" y="14120"/>
                  <a:pt x="178594" y="53578"/>
                </a:cubicBezTo>
                <a:lnTo>
                  <a:pt x="178594" y="89297"/>
                </a:lnTo>
                <a:cubicBezTo>
                  <a:pt x="198295" y="89297"/>
                  <a:pt x="214313" y="105315"/>
                  <a:pt x="214313" y="125016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25016"/>
                </a:lnTo>
                <a:cubicBezTo>
                  <a:pt x="0" y="105315"/>
                  <a:pt x="16018" y="89297"/>
                  <a:pt x="35719" y="8929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6" name="Text 54"/>
          <p:cNvSpPr/>
          <p:nvPr/>
        </p:nvSpPr>
        <p:spPr>
          <a:xfrm>
            <a:off x="1052513" y="6162675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Universal Security Standard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52513" y="6429375"/>
            <a:ext cx="508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keys encrypted with AES-256 + password, regardless of import method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775305" y="6124575"/>
            <a:ext cx="876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0841980" y="6467475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EXPERIENCE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Transaction Signing Demo: User-Friendly Interface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469" y="1146969"/>
            <a:ext cx="8818563" cy="1357313"/>
          </a:xfrm>
          <a:custGeom>
            <a:avLst/>
            <a:gdLst/>
            <a:ahLst/>
            <a:cxnLst/>
            <a:rect l="l" t="t" r="r" b="b"/>
            <a:pathLst>
              <a:path w="8818563" h="1357313">
                <a:moveTo>
                  <a:pt x="63495" y="0"/>
                </a:moveTo>
                <a:lnTo>
                  <a:pt x="8755067" y="0"/>
                </a:lnTo>
                <a:cubicBezTo>
                  <a:pt x="8790135" y="0"/>
                  <a:pt x="8818563" y="28428"/>
                  <a:pt x="8818563" y="63495"/>
                </a:cubicBezTo>
                <a:lnTo>
                  <a:pt x="8818563" y="1293817"/>
                </a:lnTo>
                <a:cubicBezTo>
                  <a:pt x="8818563" y="1328885"/>
                  <a:pt x="8790135" y="1357313"/>
                  <a:pt x="8755067" y="1357312"/>
                </a:cubicBezTo>
                <a:lnTo>
                  <a:pt x="63495" y="1357313"/>
                </a:lnTo>
                <a:cubicBezTo>
                  <a:pt x="28428" y="1357312"/>
                  <a:pt x="0" y="1328885"/>
                  <a:pt x="0" y="1293817"/>
                </a:cubicBezTo>
                <a:lnTo>
                  <a:pt x="0" y="63495"/>
                </a:lnTo>
                <a:cubicBezTo>
                  <a:pt x="0" y="28451"/>
                  <a:pt x="28451" y="0"/>
                  <a:pt x="63495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492125" y="1578074"/>
            <a:ext cx="492125" cy="492125"/>
          </a:xfrm>
          <a:custGeom>
            <a:avLst/>
            <a:gdLst/>
            <a:ahLst/>
            <a:cxnLst/>
            <a:rect l="l" t="t" r="r" b="b"/>
            <a:pathLst>
              <a:path w="492125" h="492125">
                <a:moveTo>
                  <a:pt x="246063" y="0"/>
                </a:moveTo>
                <a:lnTo>
                  <a:pt x="246063" y="0"/>
                </a:lnTo>
                <a:cubicBezTo>
                  <a:pt x="381868" y="0"/>
                  <a:pt x="492125" y="110257"/>
                  <a:pt x="492125" y="246063"/>
                </a:cubicBezTo>
                <a:lnTo>
                  <a:pt x="492125" y="246063"/>
                </a:lnTo>
                <a:cubicBezTo>
                  <a:pt x="492125" y="381868"/>
                  <a:pt x="381868" y="492125"/>
                  <a:pt x="246063" y="492125"/>
                </a:cubicBezTo>
                <a:lnTo>
                  <a:pt x="246063" y="492125"/>
                </a:lnTo>
                <a:cubicBezTo>
                  <a:pt x="110257" y="492125"/>
                  <a:pt x="0" y="381868"/>
                  <a:pt x="0" y="246063"/>
                </a:cubicBezTo>
                <a:lnTo>
                  <a:pt x="0" y="246063"/>
                </a:lnTo>
                <a:cubicBezTo>
                  <a:pt x="0" y="110257"/>
                  <a:pt x="110257" y="0"/>
                  <a:pt x="24606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" name="Text 4"/>
          <p:cNvSpPr/>
          <p:nvPr/>
        </p:nvSpPr>
        <p:spPr>
          <a:xfrm>
            <a:off x="424656" y="1570137"/>
            <a:ext cx="59531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50938" y="1433215"/>
            <a:ext cx="7405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Drag &amp; Drop unsigned-tx.json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50938" y="1750715"/>
            <a:ext cx="7381875" cy="468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Simply drag the unsigned transaction file from your USB drive into the browser interface. The system automatically validates the file format and parses the transaction data.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691563" y="1681262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0" y="35719"/>
                </a:moveTo>
                <a:cubicBezTo>
                  <a:pt x="0" y="16018"/>
                  <a:pt x="16018" y="0"/>
                  <a:pt x="35719" y="0"/>
                </a:cubicBezTo>
                <a:lnTo>
                  <a:pt x="119156" y="0"/>
                </a:lnTo>
                <a:cubicBezTo>
                  <a:pt x="128643" y="0"/>
                  <a:pt x="137740" y="3739"/>
                  <a:pt x="144438" y="10437"/>
                </a:cubicBezTo>
                <a:lnTo>
                  <a:pt x="203876" y="69931"/>
                </a:lnTo>
                <a:cubicBezTo>
                  <a:pt x="210573" y="76628"/>
                  <a:pt x="214313" y="85725"/>
                  <a:pt x="214313" y="95213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35719"/>
                </a:lnTo>
                <a:close/>
                <a:moveTo>
                  <a:pt x="116086" y="32649"/>
                </a:moveTo>
                <a:lnTo>
                  <a:pt x="116086" y="84832"/>
                </a:lnTo>
                <a:cubicBezTo>
                  <a:pt x="116086" y="92255"/>
                  <a:pt x="122058" y="98227"/>
                  <a:pt x="129480" y="98227"/>
                </a:cubicBezTo>
                <a:lnTo>
                  <a:pt x="181663" y="98227"/>
                </a:lnTo>
                <a:lnTo>
                  <a:pt x="116086" y="32649"/>
                </a:lnTo>
                <a:close/>
                <a:moveTo>
                  <a:pt x="116644" y="146782"/>
                </a:moveTo>
                <a:cubicBezTo>
                  <a:pt x="111398" y="141536"/>
                  <a:pt x="102915" y="141536"/>
                  <a:pt x="97724" y="146782"/>
                </a:cubicBezTo>
                <a:lnTo>
                  <a:pt x="62006" y="182500"/>
                </a:lnTo>
                <a:cubicBezTo>
                  <a:pt x="56759" y="187747"/>
                  <a:pt x="56759" y="196230"/>
                  <a:pt x="62006" y="201420"/>
                </a:cubicBezTo>
                <a:cubicBezTo>
                  <a:pt x="67252" y="206611"/>
                  <a:pt x="75735" y="206666"/>
                  <a:pt x="80925" y="201420"/>
                </a:cubicBezTo>
                <a:lnTo>
                  <a:pt x="93762" y="188584"/>
                </a:lnTo>
                <a:lnTo>
                  <a:pt x="93762" y="236637"/>
                </a:lnTo>
                <a:cubicBezTo>
                  <a:pt x="93762" y="244060"/>
                  <a:pt x="99733" y="250031"/>
                  <a:pt x="107156" y="250031"/>
                </a:cubicBezTo>
                <a:cubicBezTo>
                  <a:pt x="114579" y="250031"/>
                  <a:pt x="120551" y="244060"/>
                  <a:pt x="120551" y="236637"/>
                </a:cubicBezTo>
                <a:lnTo>
                  <a:pt x="120551" y="188584"/>
                </a:lnTo>
                <a:lnTo>
                  <a:pt x="133387" y="201420"/>
                </a:lnTo>
                <a:cubicBezTo>
                  <a:pt x="138633" y="206666"/>
                  <a:pt x="147117" y="206666"/>
                  <a:pt x="152307" y="201420"/>
                </a:cubicBezTo>
                <a:cubicBezTo>
                  <a:pt x="157497" y="196174"/>
                  <a:pt x="157553" y="187691"/>
                  <a:pt x="152307" y="182500"/>
                </a:cubicBezTo>
                <a:lnTo>
                  <a:pt x="116588" y="146782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Shape 8"/>
          <p:cNvSpPr/>
          <p:nvPr/>
        </p:nvSpPr>
        <p:spPr>
          <a:xfrm>
            <a:off x="321469" y="2636242"/>
            <a:ext cx="8818563" cy="1357313"/>
          </a:xfrm>
          <a:custGeom>
            <a:avLst/>
            <a:gdLst/>
            <a:ahLst/>
            <a:cxnLst/>
            <a:rect l="l" t="t" r="r" b="b"/>
            <a:pathLst>
              <a:path w="8818563" h="1357313">
                <a:moveTo>
                  <a:pt x="63495" y="0"/>
                </a:moveTo>
                <a:lnTo>
                  <a:pt x="8755067" y="0"/>
                </a:lnTo>
                <a:cubicBezTo>
                  <a:pt x="8790135" y="0"/>
                  <a:pt x="8818563" y="28428"/>
                  <a:pt x="8818563" y="63495"/>
                </a:cubicBezTo>
                <a:lnTo>
                  <a:pt x="8818563" y="1293817"/>
                </a:lnTo>
                <a:cubicBezTo>
                  <a:pt x="8818563" y="1328885"/>
                  <a:pt x="8790135" y="1357313"/>
                  <a:pt x="8755067" y="1357312"/>
                </a:cubicBezTo>
                <a:lnTo>
                  <a:pt x="63495" y="1357313"/>
                </a:lnTo>
                <a:cubicBezTo>
                  <a:pt x="28428" y="1357312"/>
                  <a:pt x="0" y="1328885"/>
                  <a:pt x="0" y="1293817"/>
                </a:cubicBezTo>
                <a:lnTo>
                  <a:pt x="0" y="63495"/>
                </a:lnTo>
                <a:cubicBezTo>
                  <a:pt x="0" y="28451"/>
                  <a:pt x="28451" y="0"/>
                  <a:pt x="63495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1" name="Shape 9"/>
          <p:cNvSpPr/>
          <p:nvPr/>
        </p:nvSpPr>
        <p:spPr>
          <a:xfrm>
            <a:off x="492125" y="3067348"/>
            <a:ext cx="492125" cy="492125"/>
          </a:xfrm>
          <a:custGeom>
            <a:avLst/>
            <a:gdLst/>
            <a:ahLst/>
            <a:cxnLst/>
            <a:rect l="l" t="t" r="r" b="b"/>
            <a:pathLst>
              <a:path w="492125" h="492125">
                <a:moveTo>
                  <a:pt x="246063" y="0"/>
                </a:moveTo>
                <a:lnTo>
                  <a:pt x="246063" y="0"/>
                </a:lnTo>
                <a:cubicBezTo>
                  <a:pt x="381868" y="0"/>
                  <a:pt x="492125" y="110257"/>
                  <a:pt x="492125" y="246063"/>
                </a:cubicBezTo>
                <a:lnTo>
                  <a:pt x="492125" y="246063"/>
                </a:lnTo>
                <a:cubicBezTo>
                  <a:pt x="492125" y="381868"/>
                  <a:pt x="381868" y="492125"/>
                  <a:pt x="246063" y="492125"/>
                </a:cubicBezTo>
                <a:lnTo>
                  <a:pt x="246063" y="492125"/>
                </a:lnTo>
                <a:cubicBezTo>
                  <a:pt x="110257" y="492125"/>
                  <a:pt x="0" y="381868"/>
                  <a:pt x="0" y="246063"/>
                </a:cubicBezTo>
                <a:lnTo>
                  <a:pt x="0" y="246063"/>
                </a:lnTo>
                <a:cubicBezTo>
                  <a:pt x="0" y="110257"/>
                  <a:pt x="110257" y="0"/>
                  <a:pt x="24606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2" name="Text 10"/>
          <p:cNvSpPr/>
          <p:nvPr/>
        </p:nvSpPr>
        <p:spPr>
          <a:xfrm>
            <a:off x="424656" y="3059410"/>
            <a:ext cx="59531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50938" y="2922488"/>
            <a:ext cx="7405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 Human-Readable Details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50938" y="3239988"/>
            <a:ext cx="7381875" cy="468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Transaction details are decoded and displayed in plain English, showing exactly what you're approving before signing.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37984" y="317053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60734" y="17859"/>
                </a:moveTo>
                <a:cubicBezTo>
                  <a:pt x="115639" y="17859"/>
                  <a:pt x="79530" y="38398"/>
                  <a:pt x="53243" y="62843"/>
                </a:cubicBezTo>
                <a:cubicBezTo>
                  <a:pt x="27124" y="87120"/>
                  <a:pt x="9655" y="116086"/>
                  <a:pt x="1339" y="136010"/>
                </a:cubicBezTo>
                <a:cubicBezTo>
                  <a:pt x="-502" y="140419"/>
                  <a:pt x="-502" y="145331"/>
                  <a:pt x="1339" y="149740"/>
                </a:cubicBezTo>
                <a:cubicBezTo>
                  <a:pt x="9655" y="169664"/>
                  <a:pt x="27124" y="198686"/>
                  <a:pt x="53243" y="222907"/>
                </a:cubicBezTo>
                <a:cubicBezTo>
                  <a:pt x="79530" y="247297"/>
                  <a:pt x="115639" y="267891"/>
                  <a:pt x="160734" y="267891"/>
                </a:cubicBezTo>
                <a:cubicBezTo>
                  <a:pt x="205829" y="267891"/>
                  <a:pt x="241939" y="247352"/>
                  <a:pt x="268225" y="222907"/>
                </a:cubicBezTo>
                <a:cubicBezTo>
                  <a:pt x="294345" y="198630"/>
                  <a:pt x="311814" y="169664"/>
                  <a:pt x="320129" y="149740"/>
                </a:cubicBezTo>
                <a:cubicBezTo>
                  <a:pt x="321971" y="145331"/>
                  <a:pt x="321971" y="140419"/>
                  <a:pt x="320129" y="136010"/>
                </a:cubicBezTo>
                <a:cubicBezTo>
                  <a:pt x="311814" y="116086"/>
                  <a:pt x="294345" y="87064"/>
                  <a:pt x="268225" y="62843"/>
                </a:cubicBezTo>
                <a:cubicBezTo>
                  <a:pt x="241939" y="38453"/>
                  <a:pt x="205829" y="17859"/>
                  <a:pt x="160734" y="17859"/>
                </a:cubicBezTo>
                <a:close/>
                <a:moveTo>
                  <a:pt x="80367" y="142875"/>
                </a:moveTo>
                <a:cubicBezTo>
                  <a:pt x="80367" y="98519"/>
                  <a:pt x="116379" y="62508"/>
                  <a:pt x="160734" y="62508"/>
                </a:cubicBezTo>
                <a:cubicBezTo>
                  <a:pt x="205090" y="62508"/>
                  <a:pt x="241102" y="98519"/>
                  <a:pt x="241102" y="142875"/>
                </a:cubicBezTo>
                <a:cubicBezTo>
                  <a:pt x="241102" y="187231"/>
                  <a:pt x="205090" y="223242"/>
                  <a:pt x="160734" y="223242"/>
                </a:cubicBezTo>
                <a:cubicBezTo>
                  <a:pt x="116379" y="223242"/>
                  <a:pt x="80367" y="187231"/>
                  <a:pt x="80367" y="142875"/>
                </a:cubicBezTo>
                <a:close/>
                <a:moveTo>
                  <a:pt x="160734" y="107156"/>
                </a:moveTo>
                <a:cubicBezTo>
                  <a:pt x="160734" y="126857"/>
                  <a:pt x="144717" y="142875"/>
                  <a:pt x="125016" y="142875"/>
                </a:cubicBezTo>
                <a:cubicBezTo>
                  <a:pt x="118597" y="142875"/>
                  <a:pt x="112570" y="141201"/>
                  <a:pt x="107324" y="138187"/>
                </a:cubicBezTo>
                <a:cubicBezTo>
                  <a:pt x="106766" y="144270"/>
                  <a:pt x="107268" y="150521"/>
                  <a:pt x="108942" y="156716"/>
                </a:cubicBezTo>
                <a:cubicBezTo>
                  <a:pt x="116588" y="185291"/>
                  <a:pt x="146000" y="202257"/>
                  <a:pt x="174575" y="194611"/>
                </a:cubicBezTo>
                <a:cubicBezTo>
                  <a:pt x="203150" y="186965"/>
                  <a:pt x="220117" y="157553"/>
                  <a:pt x="212471" y="128978"/>
                </a:cubicBezTo>
                <a:cubicBezTo>
                  <a:pt x="205662" y="103473"/>
                  <a:pt x="181496" y="87232"/>
                  <a:pt x="156046" y="89464"/>
                </a:cubicBezTo>
                <a:cubicBezTo>
                  <a:pt x="159004" y="94655"/>
                  <a:pt x="160734" y="100682"/>
                  <a:pt x="160734" y="10715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6" name="Shape 14"/>
          <p:cNvSpPr/>
          <p:nvPr/>
        </p:nvSpPr>
        <p:spPr>
          <a:xfrm>
            <a:off x="321469" y="4125516"/>
            <a:ext cx="8818563" cy="1357313"/>
          </a:xfrm>
          <a:custGeom>
            <a:avLst/>
            <a:gdLst/>
            <a:ahLst/>
            <a:cxnLst/>
            <a:rect l="l" t="t" r="r" b="b"/>
            <a:pathLst>
              <a:path w="8818563" h="1357313">
                <a:moveTo>
                  <a:pt x="63495" y="0"/>
                </a:moveTo>
                <a:lnTo>
                  <a:pt x="8755067" y="0"/>
                </a:lnTo>
                <a:cubicBezTo>
                  <a:pt x="8790135" y="0"/>
                  <a:pt x="8818563" y="28428"/>
                  <a:pt x="8818563" y="63495"/>
                </a:cubicBezTo>
                <a:lnTo>
                  <a:pt x="8818563" y="1293817"/>
                </a:lnTo>
                <a:cubicBezTo>
                  <a:pt x="8818563" y="1328885"/>
                  <a:pt x="8790135" y="1357313"/>
                  <a:pt x="8755067" y="1357312"/>
                </a:cubicBezTo>
                <a:lnTo>
                  <a:pt x="63495" y="1357313"/>
                </a:lnTo>
                <a:cubicBezTo>
                  <a:pt x="28428" y="1357312"/>
                  <a:pt x="0" y="1328885"/>
                  <a:pt x="0" y="1293817"/>
                </a:cubicBezTo>
                <a:lnTo>
                  <a:pt x="0" y="63495"/>
                </a:lnTo>
                <a:cubicBezTo>
                  <a:pt x="0" y="28451"/>
                  <a:pt x="28451" y="0"/>
                  <a:pt x="63495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7" name="Shape 15"/>
          <p:cNvSpPr/>
          <p:nvPr/>
        </p:nvSpPr>
        <p:spPr>
          <a:xfrm>
            <a:off x="492125" y="4556621"/>
            <a:ext cx="492125" cy="492125"/>
          </a:xfrm>
          <a:custGeom>
            <a:avLst/>
            <a:gdLst/>
            <a:ahLst/>
            <a:cxnLst/>
            <a:rect l="l" t="t" r="r" b="b"/>
            <a:pathLst>
              <a:path w="492125" h="492125">
                <a:moveTo>
                  <a:pt x="246063" y="0"/>
                </a:moveTo>
                <a:lnTo>
                  <a:pt x="246063" y="0"/>
                </a:lnTo>
                <a:cubicBezTo>
                  <a:pt x="381868" y="0"/>
                  <a:pt x="492125" y="110257"/>
                  <a:pt x="492125" y="246063"/>
                </a:cubicBezTo>
                <a:lnTo>
                  <a:pt x="492125" y="246063"/>
                </a:lnTo>
                <a:cubicBezTo>
                  <a:pt x="492125" y="381868"/>
                  <a:pt x="381868" y="492125"/>
                  <a:pt x="246063" y="492125"/>
                </a:cubicBezTo>
                <a:lnTo>
                  <a:pt x="246063" y="492125"/>
                </a:lnTo>
                <a:cubicBezTo>
                  <a:pt x="110257" y="492125"/>
                  <a:pt x="0" y="381868"/>
                  <a:pt x="0" y="246063"/>
                </a:cubicBezTo>
                <a:lnTo>
                  <a:pt x="0" y="246063"/>
                </a:lnTo>
                <a:cubicBezTo>
                  <a:pt x="0" y="110257"/>
                  <a:pt x="110257" y="0"/>
                  <a:pt x="24606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8" name="Text 16"/>
          <p:cNvSpPr/>
          <p:nvPr/>
        </p:nvSpPr>
        <p:spPr>
          <a:xfrm>
            <a:off x="424656" y="4548684"/>
            <a:ext cx="59531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50938" y="4411762"/>
            <a:ext cx="7405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 Keypair &amp; Enter Password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50938" y="4729262"/>
            <a:ext cx="7381875" cy="468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Choose from your encrypted keypairs in the dropdown menu and enter your password to decrypt the private key for signing.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655844" y="465980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87523" y="196453"/>
                </a:moveTo>
                <a:cubicBezTo>
                  <a:pt x="241771" y="196453"/>
                  <a:pt x="285750" y="152474"/>
                  <a:pt x="285750" y="98227"/>
                </a:cubicBezTo>
                <a:cubicBezTo>
                  <a:pt x="285750" y="43979"/>
                  <a:pt x="241771" y="0"/>
                  <a:pt x="187523" y="0"/>
                </a:cubicBezTo>
                <a:cubicBezTo>
                  <a:pt x="133276" y="0"/>
                  <a:pt x="89297" y="43979"/>
                  <a:pt x="89297" y="98227"/>
                </a:cubicBezTo>
                <a:cubicBezTo>
                  <a:pt x="89297" y="108663"/>
                  <a:pt x="90915" y="118765"/>
                  <a:pt x="93929" y="128197"/>
                </a:cubicBezTo>
                <a:lnTo>
                  <a:pt x="3907" y="218219"/>
                </a:lnTo>
                <a:cubicBezTo>
                  <a:pt x="1395" y="220731"/>
                  <a:pt x="0" y="224135"/>
                  <a:pt x="0" y="227707"/>
                </a:cubicBezTo>
                <a:lnTo>
                  <a:pt x="0" y="272355"/>
                </a:lnTo>
                <a:cubicBezTo>
                  <a:pt x="0" y="279778"/>
                  <a:pt x="5972" y="285750"/>
                  <a:pt x="13395" y="285750"/>
                </a:cubicBezTo>
                <a:lnTo>
                  <a:pt x="58043" y="285750"/>
                </a:lnTo>
                <a:cubicBezTo>
                  <a:pt x="65466" y="285750"/>
                  <a:pt x="71438" y="279778"/>
                  <a:pt x="71438" y="272355"/>
                </a:cubicBezTo>
                <a:lnTo>
                  <a:pt x="71438" y="250031"/>
                </a:lnTo>
                <a:lnTo>
                  <a:pt x="93762" y="250031"/>
                </a:lnTo>
                <a:cubicBezTo>
                  <a:pt x="101185" y="250031"/>
                  <a:pt x="107156" y="244060"/>
                  <a:pt x="107156" y="236637"/>
                </a:cubicBezTo>
                <a:lnTo>
                  <a:pt x="107156" y="214313"/>
                </a:lnTo>
                <a:lnTo>
                  <a:pt x="129480" y="214313"/>
                </a:lnTo>
                <a:cubicBezTo>
                  <a:pt x="133052" y="214313"/>
                  <a:pt x="136457" y="212917"/>
                  <a:pt x="138968" y="210406"/>
                </a:cubicBezTo>
                <a:lnTo>
                  <a:pt x="157553" y="191821"/>
                </a:lnTo>
                <a:cubicBezTo>
                  <a:pt x="166985" y="194835"/>
                  <a:pt x="177087" y="196453"/>
                  <a:pt x="187523" y="196453"/>
                </a:cubicBezTo>
                <a:close/>
                <a:moveTo>
                  <a:pt x="209848" y="53578"/>
                </a:moveTo>
                <a:cubicBezTo>
                  <a:pt x="222169" y="53578"/>
                  <a:pt x="232172" y="63581"/>
                  <a:pt x="232172" y="75902"/>
                </a:cubicBezTo>
                <a:cubicBezTo>
                  <a:pt x="232172" y="88223"/>
                  <a:pt x="222169" y="98227"/>
                  <a:pt x="209848" y="98227"/>
                </a:cubicBezTo>
                <a:cubicBezTo>
                  <a:pt x="197527" y="98227"/>
                  <a:pt x="187523" y="88223"/>
                  <a:pt x="187523" y="75902"/>
                </a:cubicBezTo>
                <a:cubicBezTo>
                  <a:pt x="187523" y="63581"/>
                  <a:pt x="197527" y="53578"/>
                  <a:pt x="209848" y="5357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2" name="Shape 20"/>
          <p:cNvSpPr/>
          <p:nvPr/>
        </p:nvSpPr>
        <p:spPr>
          <a:xfrm>
            <a:off x="321469" y="5614789"/>
            <a:ext cx="8818563" cy="1357313"/>
          </a:xfrm>
          <a:custGeom>
            <a:avLst/>
            <a:gdLst/>
            <a:ahLst/>
            <a:cxnLst/>
            <a:rect l="l" t="t" r="r" b="b"/>
            <a:pathLst>
              <a:path w="8818563" h="1357313">
                <a:moveTo>
                  <a:pt x="63495" y="0"/>
                </a:moveTo>
                <a:lnTo>
                  <a:pt x="8755067" y="0"/>
                </a:lnTo>
                <a:cubicBezTo>
                  <a:pt x="8790135" y="0"/>
                  <a:pt x="8818563" y="28428"/>
                  <a:pt x="8818563" y="63495"/>
                </a:cubicBezTo>
                <a:lnTo>
                  <a:pt x="8818563" y="1293817"/>
                </a:lnTo>
                <a:cubicBezTo>
                  <a:pt x="8818563" y="1328885"/>
                  <a:pt x="8790135" y="1357313"/>
                  <a:pt x="8755067" y="1357312"/>
                </a:cubicBezTo>
                <a:lnTo>
                  <a:pt x="63495" y="1357313"/>
                </a:lnTo>
                <a:cubicBezTo>
                  <a:pt x="28428" y="1357312"/>
                  <a:pt x="0" y="1328885"/>
                  <a:pt x="0" y="1293817"/>
                </a:cubicBezTo>
                <a:lnTo>
                  <a:pt x="0" y="63495"/>
                </a:lnTo>
                <a:cubicBezTo>
                  <a:pt x="0" y="28451"/>
                  <a:pt x="28451" y="0"/>
                  <a:pt x="63495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3" name="Shape 21"/>
          <p:cNvSpPr/>
          <p:nvPr/>
        </p:nvSpPr>
        <p:spPr>
          <a:xfrm>
            <a:off x="492125" y="6045895"/>
            <a:ext cx="492125" cy="492125"/>
          </a:xfrm>
          <a:custGeom>
            <a:avLst/>
            <a:gdLst/>
            <a:ahLst/>
            <a:cxnLst/>
            <a:rect l="l" t="t" r="r" b="b"/>
            <a:pathLst>
              <a:path w="492125" h="492125">
                <a:moveTo>
                  <a:pt x="246063" y="0"/>
                </a:moveTo>
                <a:lnTo>
                  <a:pt x="246063" y="0"/>
                </a:lnTo>
                <a:cubicBezTo>
                  <a:pt x="381868" y="0"/>
                  <a:pt x="492125" y="110257"/>
                  <a:pt x="492125" y="246063"/>
                </a:cubicBezTo>
                <a:lnTo>
                  <a:pt x="492125" y="246063"/>
                </a:lnTo>
                <a:cubicBezTo>
                  <a:pt x="492125" y="381868"/>
                  <a:pt x="381868" y="492125"/>
                  <a:pt x="246063" y="492125"/>
                </a:cubicBezTo>
                <a:lnTo>
                  <a:pt x="246063" y="492125"/>
                </a:lnTo>
                <a:cubicBezTo>
                  <a:pt x="110257" y="492125"/>
                  <a:pt x="0" y="381868"/>
                  <a:pt x="0" y="246063"/>
                </a:cubicBezTo>
                <a:lnTo>
                  <a:pt x="0" y="246063"/>
                </a:lnTo>
                <a:cubicBezTo>
                  <a:pt x="0" y="110257"/>
                  <a:pt x="110257" y="0"/>
                  <a:pt x="246062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4" name="Text 22"/>
          <p:cNvSpPr/>
          <p:nvPr/>
        </p:nvSpPr>
        <p:spPr>
          <a:xfrm>
            <a:off x="424656" y="6037957"/>
            <a:ext cx="59531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50938" y="5901035"/>
            <a:ext cx="74056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Approve or Decline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50938" y="6218535"/>
            <a:ext cx="7381875" cy="468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C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Make an informed decision with clear Approve and Decline buttons. If approved, the signed transaction is saved to your USB.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655844" y="614908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8" name="Shape 26"/>
          <p:cNvSpPr/>
          <p:nvPr/>
        </p:nvSpPr>
        <p:spPr>
          <a:xfrm>
            <a:off x="9338469" y="1146969"/>
            <a:ext cx="2532063" cy="3309938"/>
          </a:xfrm>
          <a:custGeom>
            <a:avLst/>
            <a:gdLst/>
            <a:ahLst/>
            <a:cxnLst/>
            <a:rect l="l" t="t" r="r" b="b"/>
            <a:pathLst>
              <a:path w="2532063" h="3309938">
                <a:moveTo>
                  <a:pt x="63504" y="0"/>
                </a:moveTo>
                <a:lnTo>
                  <a:pt x="2468558" y="0"/>
                </a:lnTo>
                <a:cubicBezTo>
                  <a:pt x="2503631" y="0"/>
                  <a:pt x="2532063" y="28432"/>
                  <a:pt x="2532063" y="63504"/>
                </a:cubicBezTo>
                <a:lnTo>
                  <a:pt x="2532063" y="3246433"/>
                </a:lnTo>
                <a:cubicBezTo>
                  <a:pt x="2532063" y="3281506"/>
                  <a:pt x="2503631" y="3309938"/>
                  <a:pt x="2468558" y="3309938"/>
                </a:cubicBezTo>
                <a:lnTo>
                  <a:pt x="63504" y="3309938"/>
                </a:lnTo>
                <a:cubicBezTo>
                  <a:pt x="28432" y="3309938"/>
                  <a:pt x="0" y="3281506"/>
                  <a:pt x="0" y="3246433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9" name="Shape 27"/>
          <p:cNvSpPr/>
          <p:nvPr/>
        </p:nvSpPr>
        <p:spPr>
          <a:xfrm>
            <a:off x="9521031" y="13414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69453" y="49609"/>
                </a:moveTo>
                <a:cubicBezTo>
                  <a:pt x="69453" y="44133"/>
                  <a:pt x="73899" y="39688"/>
                  <a:pt x="79375" y="39688"/>
                </a:cubicBezTo>
                <a:cubicBezTo>
                  <a:pt x="84851" y="39688"/>
                  <a:pt x="89297" y="44133"/>
                  <a:pt x="89297" y="49609"/>
                </a:cubicBezTo>
                <a:cubicBezTo>
                  <a:pt x="89297" y="55085"/>
                  <a:pt x="84851" y="59531"/>
                  <a:pt x="79375" y="59531"/>
                </a:cubicBezTo>
                <a:cubicBezTo>
                  <a:pt x="73899" y="59531"/>
                  <a:pt x="69453" y="55085"/>
                  <a:pt x="69453" y="49609"/>
                </a:cubicBezTo>
                <a:close/>
                <a:moveTo>
                  <a:pt x="66973" y="69453"/>
                </a:moveTo>
                <a:lnTo>
                  <a:pt x="81855" y="69453"/>
                </a:lnTo>
                <a:cubicBezTo>
                  <a:pt x="85979" y="69453"/>
                  <a:pt x="89297" y="72771"/>
                  <a:pt x="89297" y="76895"/>
                </a:cubicBezTo>
                <a:lnTo>
                  <a:pt x="89297" y="104180"/>
                </a:lnTo>
                <a:lnTo>
                  <a:pt x="91777" y="104180"/>
                </a:lnTo>
                <a:cubicBezTo>
                  <a:pt x="95901" y="104180"/>
                  <a:pt x="99219" y="107497"/>
                  <a:pt x="99219" y="111621"/>
                </a:cubicBezTo>
                <a:cubicBezTo>
                  <a:pt x="99219" y="115745"/>
                  <a:pt x="95901" y="119062"/>
                  <a:pt x="91777" y="119062"/>
                </a:cubicBezTo>
                <a:lnTo>
                  <a:pt x="66973" y="119062"/>
                </a:lnTo>
                <a:cubicBezTo>
                  <a:pt x="62849" y="119062"/>
                  <a:pt x="59531" y="115745"/>
                  <a:pt x="59531" y="111621"/>
                </a:cubicBezTo>
                <a:cubicBezTo>
                  <a:pt x="59531" y="107497"/>
                  <a:pt x="62849" y="104180"/>
                  <a:pt x="66973" y="104180"/>
                </a:cubicBezTo>
                <a:lnTo>
                  <a:pt x="74414" y="104180"/>
                </a:lnTo>
                <a:lnTo>
                  <a:pt x="74414" y="84336"/>
                </a:lnTo>
                <a:lnTo>
                  <a:pt x="66973" y="84336"/>
                </a:lnTo>
                <a:cubicBezTo>
                  <a:pt x="62849" y="84336"/>
                  <a:pt x="59531" y="81018"/>
                  <a:pt x="59531" y="76895"/>
                </a:cubicBezTo>
                <a:cubicBezTo>
                  <a:pt x="59531" y="72771"/>
                  <a:pt x="62849" y="69453"/>
                  <a:pt x="66973" y="69453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0" name="Text 28"/>
          <p:cNvSpPr/>
          <p:nvPr/>
        </p:nvSpPr>
        <p:spPr>
          <a:xfrm>
            <a:off x="9699625" y="1309688"/>
            <a:ext cx="2087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Transaction Details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505156" y="1662906"/>
            <a:ext cx="2198688" cy="579438"/>
          </a:xfrm>
          <a:custGeom>
            <a:avLst/>
            <a:gdLst/>
            <a:ahLst/>
            <a:cxnLst/>
            <a:rect l="l" t="t" r="r" b="b"/>
            <a:pathLst>
              <a:path w="2198688" h="579438">
                <a:moveTo>
                  <a:pt x="63501" y="0"/>
                </a:moveTo>
                <a:lnTo>
                  <a:pt x="2135187" y="0"/>
                </a:lnTo>
                <a:cubicBezTo>
                  <a:pt x="2170257" y="0"/>
                  <a:pt x="2198688" y="28430"/>
                  <a:pt x="2198688" y="63501"/>
                </a:cubicBezTo>
                <a:lnTo>
                  <a:pt x="2198688" y="515937"/>
                </a:lnTo>
                <a:cubicBezTo>
                  <a:pt x="2198688" y="551007"/>
                  <a:pt x="2170257" y="579438"/>
                  <a:pt x="2135187" y="579438"/>
                </a:cubicBezTo>
                <a:lnTo>
                  <a:pt x="63501" y="579438"/>
                </a:lnTo>
                <a:cubicBezTo>
                  <a:pt x="28430" y="579438"/>
                  <a:pt x="0" y="551007"/>
                  <a:pt x="0" y="515937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2" name="Text 30"/>
          <p:cNvSpPr/>
          <p:nvPr/>
        </p:nvSpPr>
        <p:spPr>
          <a:xfrm>
            <a:off x="9604375" y="1762125"/>
            <a:ext cx="205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604375" y="1952625"/>
            <a:ext cx="206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Mainnet / Devnet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505156" y="2345531"/>
            <a:ext cx="2198688" cy="579438"/>
          </a:xfrm>
          <a:custGeom>
            <a:avLst/>
            <a:gdLst/>
            <a:ahLst/>
            <a:cxnLst/>
            <a:rect l="l" t="t" r="r" b="b"/>
            <a:pathLst>
              <a:path w="2198688" h="579438">
                <a:moveTo>
                  <a:pt x="63501" y="0"/>
                </a:moveTo>
                <a:lnTo>
                  <a:pt x="2135187" y="0"/>
                </a:lnTo>
                <a:cubicBezTo>
                  <a:pt x="2170257" y="0"/>
                  <a:pt x="2198688" y="28430"/>
                  <a:pt x="2198688" y="63501"/>
                </a:cubicBezTo>
                <a:lnTo>
                  <a:pt x="2198688" y="515937"/>
                </a:lnTo>
                <a:cubicBezTo>
                  <a:pt x="2198688" y="551007"/>
                  <a:pt x="2170257" y="579438"/>
                  <a:pt x="2135187" y="579438"/>
                </a:cubicBezTo>
                <a:lnTo>
                  <a:pt x="63501" y="579438"/>
                </a:lnTo>
                <a:cubicBezTo>
                  <a:pt x="28430" y="579438"/>
                  <a:pt x="0" y="551007"/>
                  <a:pt x="0" y="515937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5" name="Text 33"/>
          <p:cNvSpPr/>
          <p:nvPr/>
        </p:nvSpPr>
        <p:spPr>
          <a:xfrm>
            <a:off x="9604375" y="2444750"/>
            <a:ext cx="205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Transaction Type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604375" y="2635250"/>
            <a:ext cx="206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 Transfer / Token / Contract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505156" y="3028156"/>
            <a:ext cx="2198688" cy="579438"/>
          </a:xfrm>
          <a:custGeom>
            <a:avLst/>
            <a:gdLst/>
            <a:ahLst/>
            <a:cxnLst/>
            <a:rect l="l" t="t" r="r" b="b"/>
            <a:pathLst>
              <a:path w="2198688" h="579438">
                <a:moveTo>
                  <a:pt x="63501" y="0"/>
                </a:moveTo>
                <a:lnTo>
                  <a:pt x="2135187" y="0"/>
                </a:lnTo>
                <a:cubicBezTo>
                  <a:pt x="2170257" y="0"/>
                  <a:pt x="2198688" y="28430"/>
                  <a:pt x="2198688" y="63501"/>
                </a:cubicBezTo>
                <a:lnTo>
                  <a:pt x="2198688" y="515937"/>
                </a:lnTo>
                <a:cubicBezTo>
                  <a:pt x="2198688" y="551007"/>
                  <a:pt x="2170257" y="579438"/>
                  <a:pt x="2135187" y="579438"/>
                </a:cubicBezTo>
                <a:lnTo>
                  <a:pt x="63501" y="579438"/>
                </a:lnTo>
                <a:cubicBezTo>
                  <a:pt x="28430" y="579438"/>
                  <a:pt x="0" y="551007"/>
                  <a:pt x="0" y="515937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8" name="Text 36"/>
          <p:cNvSpPr/>
          <p:nvPr/>
        </p:nvSpPr>
        <p:spPr>
          <a:xfrm>
            <a:off x="9604375" y="3127375"/>
            <a:ext cx="205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Amount &amp; Recipient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604375" y="3317875"/>
            <a:ext cx="206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Clearly displayed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505156" y="3710781"/>
            <a:ext cx="2198688" cy="579438"/>
          </a:xfrm>
          <a:custGeom>
            <a:avLst/>
            <a:gdLst/>
            <a:ahLst/>
            <a:cxnLst/>
            <a:rect l="l" t="t" r="r" b="b"/>
            <a:pathLst>
              <a:path w="2198688" h="579438">
                <a:moveTo>
                  <a:pt x="63501" y="0"/>
                </a:moveTo>
                <a:lnTo>
                  <a:pt x="2135187" y="0"/>
                </a:lnTo>
                <a:cubicBezTo>
                  <a:pt x="2170257" y="0"/>
                  <a:pt x="2198688" y="28430"/>
                  <a:pt x="2198688" y="63501"/>
                </a:cubicBezTo>
                <a:lnTo>
                  <a:pt x="2198688" y="515937"/>
                </a:lnTo>
                <a:cubicBezTo>
                  <a:pt x="2198688" y="551007"/>
                  <a:pt x="2170257" y="579438"/>
                  <a:pt x="2135187" y="579438"/>
                </a:cubicBezTo>
                <a:lnTo>
                  <a:pt x="63501" y="579438"/>
                </a:lnTo>
                <a:cubicBezTo>
                  <a:pt x="28430" y="579438"/>
                  <a:pt x="0" y="551007"/>
                  <a:pt x="0" y="515937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45A29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1" name="Text 39"/>
          <p:cNvSpPr/>
          <p:nvPr/>
        </p:nvSpPr>
        <p:spPr>
          <a:xfrm>
            <a:off x="9604375" y="3810000"/>
            <a:ext cx="2055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 Breakdown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604375" y="4000500"/>
            <a:ext cx="206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 &amp; priority fees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342438" y="4595813"/>
            <a:ext cx="2524125" cy="2373313"/>
          </a:xfrm>
          <a:custGeom>
            <a:avLst/>
            <a:gdLst/>
            <a:ahLst/>
            <a:cxnLst/>
            <a:rect l="l" t="t" r="r" b="b"/>
            <a:pathLst>
              <a:path w="2524125" h="2373313">
                <a:moveTo>
                  <a:pt x="63510" y="0"/>
                </a:moveTo>
                <a:lnTo>
                  <a:pt x="2460615" y="0"/>
                </a:lnTo>
                <a:cubicBezTo>
                  <a:pt x="2495691" y="0"/>
                  <a:pt x="2524125" y="28434"/>
                  <a:pt x="2524125" y="63510"/>
                </a:cubicBezTo>
                <a:lnTo>
                  <a:pt x="2524125" y="2309803"/>
                </a:lnTo>
                <a:cubicBezTo>
                  <a:pt x="2524125" y="2344878"/>
                  <a:pt x="2495691" y="2373313"/>
                  <a:pt x="2460615" y="2373313"/>
                </a:cubicBezTo>
                <a:lnTo>
                  <a:pt x="63510" y="2373313"/>
                </a:lnTo>
                <a:cubicBezTo>
                  <a:pt x="28434" y="2373313"/>
                  <a:pt x="0" y="2344878"/>
                  <a:pt x="0" y="2309803"/>
                </a:cubicBezTo>
                <a:lnTo>
                  <a:pt x="0" y="63510"/>
                </a:lnTo>
                <a:cubicBezTo>
                  <a:pt x="0" y="28434"/>
                  <a:pt x="28434" y="0"/>
                  <a:pt x="63510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4" name="Shape 42"/>
          <p:cNvSpPr/>
          <p:nvPr/>
        </p:nvSpPr>
        <p:spPr>
          <a:xfrm>
            <a:off x="10366375" y="4762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47699" y="47625"/>
                </a:moveTo>
                <a:cubicBezTo>
                  <a:pt x="47699" y="21357"/>
                  <a:pt x="69056" y="0"/>
                  <a:pt x="95324" y="0"/>
                </a:cubicBezTo>
                <a:lnTo>
                  <a:pt x="206573" y="0"/>
                </a:lnTo>
                <a:cubicBezTo>
                  <a:pt x="219224" y="0"/>
                  <a:pt x="231353" y="4986"/>
                  <a:pt x="240283" y="13915"/>
                </a:cubicBezTo>
                <a:lnTo>
                  <a:pt x="319460" y="93241"/>
                </a:lnTo>
                <a:cubicBezTo>
                  <a:pt x="328389" y="102171"/>
                  <a:pt x="333375" y="114300"/>
                  <a:pt x="333375" y="126950"/>
                </a:cubicBezTo>
                <a:lnTo>
                  <a:pt x="333375" y="199504"/>
                </a:lnTo>
                <a:lnTo>
                  <a:pt x="235148" y="297731"/>
                </a:lnTo>
                <a:lnTo>
                  <a:pt x="203820" y="297731"/>
                </a:lnTo>
                <a:lnTo>
                  <a:pt x="191839" y="257845"/>
                </a:lnTo>
                <a:cubicBezTo>
                  <a:pt x="188342" y="246162"/>
                  <a:pt x="177626" y="238199"/>
                  <a:pt x="165422" y="238199"/>
                </a:cubicBezTo>
                <a:cubicBezTo>
                  <a:pt x="157014" y="238199"/>
                  <a:pt x="149126" y="241995"/>
                  <a:pt x="143917" y="248543"/>
                </a:cubicBezTo>
                <a:lnTo>
                  <a:pt x="99194" y="304354"/>
                </a:lnTo>
                <a:cubicBezTo>
                  <a:pt x="93018" y="312018"/>
                  <a:pt x="94283" y="323329"/>
                  <a:pt x="101947" y="329431"/>
                </a:cubicBezTo>
                <a:cubicBezTo>
                  <a:pt x="109612" y="335533"/>
                  <a:pt x="120923" y="334342"/>
                  <a:pt x="127025" y="326603"/>
                </a:cubicBezTo>
                <a:lnTo>
                  <a:pt x="162074" y="282848"/>
                </a:lnTo>
                <a:lnTo>
                  <a:pt x="173385" y="320576"/>
                </a:lnTo>
                <a:cubicBezTo>
                  <a:pt x="175617" y="328166"/>
                  <a:pt x="182612" y="333301"/>
                  <a:pt x="190500" y="333301"/>
                </a:cubicBezTo>
                <a:lnTo>
                  <a:pt x="213940" y="333301"/>
                </a:lnTo>
                <a:cubicBezTo>
                  <a:pt x="213271" y="335607"/>
                  <a:pt x="212675" y="337989"/>
                  <a:pt x="212229" y="340370"/>
                </a:cubicBezTo>
                <a:lnTo>
                  <a:pt x="204118" y="380926"/>
                </a:lnTo>
                <a:lnTo>
                  <a:pt x="95324" y="380926"/>
                </a:lnTo>
                <a:cubicBezTo>
                  <a:pt x="69056" y="380926"/>
                  <a:pt x="47699" y="359569"/>
                  <a:pt x="47699" y="333301"/>
                </a:cubicBezTo>
                <a:lnTo>
                  <a:pt x="47699" y="47551"/>
                </a:lnTo>
                <a:close/>
                <a:moveTo>
                  <a:pt x="202481" y="43532"/>
                </a:moveTo>
                <a:lnTo>
                  <a:pt x="202481" y="113109"/>
                </a:lnTo>
                <a:cubicBezTo>
                  <a:pt x="202481" y="123006"/>
                  <a:pt x="210443" y="130969"/>
                  <a:pt x="220340" y="130969"/>
                </a:cubicBezTo>
                <a:lnTo>
                  <a:pt x="289917" y="130969"/>
                </a:lnTo>
                <a:lnTo>
                  <a:pt x="202481" y="43532"/>
                </a:lnTo>
                <a:close/>
                <a:moveTo>
                  <a:pt x="247278" y="347439"/>
                </a:moveTo>
                <a:cubicBezTo>
                  <a:pt x="249138" y="338212"/>
                  <a:pt x="253678" y="329729"/>
                  <a:pt x="260300" y="323106"/>
                </a:cubicBezTo>
                <a:lnTo>
                  <a:pt x="348779" y="234628"/>
                </a:lnTo>
                <a:lnTo>
                  <a:pt x="408310" y="294159"/>
                </a:lnTo>
                <a:lnTo>
                  <a:pt x="319832" y="382637"/>
                </a:lnTo>
                <a:cubicBezTo>
                  <a:pt x="313209" y="389260"/>
                  <a:pt x="304726" y="393799"/>
                  <a:pt x="295498" y="395660"/>
                </a:cubicBezTo>
                <a:lnTo>
                  <a:pt x="251147" y="404515"/>
                </a:lnTo>
                <a:cubicBezTo>
                  <a:pt x="250478" y="404664"/>
                  <a:pt x="249734" y="404738"/>
                  <a:pt x="248989" y="404738"/>
                </a:cubicBezTo>
                <a:cubicBezTo>
                  <a:pt x="243036" y="404738"/>
                  <a:pt x="238125" y="399901"/>
                  <a:pt x="238125" y="393874"/>
                </a:cubicBezTo>
                <a:cubicBezTo>
                  <a:pt x="238125" y="393129"/>
                  <a:pt x="238199" y="392460"/>
                  <a:pt x="238348" y="391716"/>
                </a:cubicBezTo>
                <a:lnTo>
                  <a:pt x="247204" y="347365"/>
                </a:lnTo>
                <a:close/>
                <a:moveTo>
                  <a:pt x="446559" y="255910"/>
                </a:moveTo>
                <a:lnTo>
                  <a:pt x="425128" y="277341"/>
                </a:lnTo>
                <a:lnTo>
                  <a:pt x="365596" y="217810"/>
                </a:lnTo>
                <a:lnTo>
                  <a:pt x="387028" y="196379"/>
                </a:lnTo>
                <a:cubicBezTo>
                  <a:pt x="403473" y="179933"/>
                  <a:pt x="430113" y="179933"/>
                  <a:pt x="446559" y="196379"/>
                </a:cubicBezTo>
                <a:cubicBezTo>
                  <a:pt x="463004" y="212824"/>
                  <a:pt x="463004" y="239464"/>
                  <a:pt x="446559" y="255910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5" name="Text 43"/>
          <p:cNvSpPr/>
          <p:nvPr/>
        </p:nvSpPr>
        <p:spPr>
          <a:xfrm>
            <a:off x="9461500" y="5270500"/>
            <a:ext cx="228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Output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473406" y="5619750"/>
            <a:ext cx="2262188" cy="468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25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signed-tx.json ready for broadcast to Solana network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513094" y="6215063"/>
            <a:ext cx="2182813" cy="579438"/>
          </a:xfrm>
          <a:custGeom>
            <a:avLst/>
            <a:gdLst/>
            <a:ahLst/>
            <a:cxnLst/>
            <a:rect l="l" t="t" r="r" b="b"/>
            <a:pathLst>
              <a:path w="2182813" h="579438">
                <a:moveTo>
                  <a:pt x="63501" y="0"/>
                </a:moveTo>
                <a:lnTo>
                  <a:pt x="2119312" y="0"/>
                </a:lnTo>
                <a:cubicBezTo>
                  <a:pt x="2154382" y="0"/>
                  <a:pt x="2182813" y="28430"/>
                  <a:pt x="2182813" y="63501"/>
                </a:cubicBezTo>
                <a:lnTo>
                  <a:pt x="2182813" y="515937"/>
                </a:lnTo>
                <a:cubicBezTo>
                  <a:pt x="2182813" y="551007"/>
                  <a:pt x="2154382" y="579438"/>
                  <a:pt x="2119312" y="579438"/>
                </a:cubicBezTo>
                <a:lnTo>
                  <a:pt x="63501" y="579438"/>
                </a:lnTo>
                <a:cubicBezTo>
                  <a:pt x="28430" y="579438"/>
                  <a:pt x="0" y="551007"/>
                  <a:pt x="0" y="515937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0B0C10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8" name="Text 46"/>
          <p:cNvSpPr/>
          <p:nvPr/>
        </p:nvSpPr>
        <p:spPr>
          <a:xfrm>
            <a:off x="9580563" y="6314281"/>
            <a:ext cx="2047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 to USB → Transfer Online → Broadcast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DEFENSE IN DEPTH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Security Model: Five Layers of Protection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381125"/>
            <a:ext cx="2143125" cy="3676650"/>
          </a:xfrm>
          <a:custGeom>
            <a:avLst/>
            <a:gdLst/>
            <a:ahLst/>
            <a:cxnLst/>
            <a:rect l="l" t="t" r="r" b="b"/>
            <a:pathLst>
              <a:path w="2143125" h="3676650">
                <a:moveTo>
                  <a:pt x="76210" y="0"/>
                </a:moveTo>
                <a:lnTo>
                  <a:pt x="2066915" y="0"/>
                </a:lnTo>
                <a:cubicBezTo>
                  <a:pt x="2109005" y="0"/>
                  <a:pt x="2143125" y="34120"/>
                  <a:pt x="2143125" y="76210"/>
                </a:cubicBezTo>
                <a:lnTo>
                  <a:pt x="2143125" y="3600440"/>
                </a:lnTo>
                <a:cubicBezTo>
                  <a:pt x="2143125" y="3642530"/>
                  <a:pt x="2109005" y="3676650"/>
                  <a:pt x="2066915" y="3676650"/>
                </a:cubicBezTo>
                <a:lnTo>
                  <a:pt x="76210" y="3676650"/>
                </a:lnTo>
                <a:cubicBezTo>
                  <a:pt x="34120" y="3676650"/>
                  <a:pt x="0" y="3642530"/>
                  <a:pt x="0" y="360044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1091505" y="1590675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71475" y="0"/>
                </a:moveTo>
                <a:lnTo>
                  <a:pt x="371475" y="0"/>
                </a:lnTo>
                <a:cubicBezTo>
                  <a:pt x="576498" y="0"/>
                  <a:pt x="742950" y="166452"/>
                  <a:pt x="742950" y="371475"/>
                </a:cubicBezTo>
                <a:lnTo>
                  <a:pt x="742950" y="371475"/>
                </a:lnTo>
                <a:cubicBezTo>
                  <a:pt x="742950" y="576498"/>
                  <a:pt x="576498" y="742950"/>
                  <a:pt x="371475" y="742950"/>
                </a:cubicBezTo>
                <a:lnTo>
                  <a:pt x="371475" y="742950"/>
                </a:lnTo>
                <a:cubicBezTo>
                  <a:pt x="166452" y="742950"/>
                  <a:pt x="0" y="576498"/>
                  <a:pt x="0" y="371475"/>
                </a:cubicBezTo>
                <a:lnTo>
                  <a:pt x="0" y="371475"/>
                </a:lnTo>
                <a:cubicBezTo>
                  <a:pt x="0" y="166452"/>
                  <a:pt x="166452" y="0"/>
                  <a:pt x="3714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1322487" y="1819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6779" y="127527"/>
                </a:moveTo>
                <a:cubicBezTo>
                  <a:pt x="44202" y="75623"/>
                  <a:pt x="88906" y="35719"/>
                  <a:pt x="142875" y="35719"/>
                </a:cubicBezTo>
                <a:cubicBezTo>
                  <a:pt x="172455" y="35719"/>
                  <a:pt x="199244" y="47718"/>
                  <a:pt x="218666" y="67084"/>
                </a:cubicBezTo>
                <a:cubicBezTo>
                  <a:pt x="218777" y="67196"/>
                  <a:pt x="218889" y="67308"/>
                  <a:pt x="219001" y="67419"/>
                </a:cubicBezTo>
                <a:lnTo>
                  <a:pt x="223242" y="71438"/>
                </a:lnTo>
                <a:lnTo>
                  <a:pt x="196509" y="71438"/>
                </a:lnTo>
                <a:cubicBezTo>
                  <a:pt x="186630" y="71438"/>
                  <a:pt x="178650" y="79418"/>
                  <a:pt x="178650" y="89297"/>
                </a:cubicBezTo>
                <a:cubicBezTo>
                  <a:pt x="178650" y="99175"/>
                  <a:pt x="186630" y="107156"/>
                  <a:pt x="196509" y="107156"/>
                </a:cubicBezTo>
                <a:lnTo>
                  <a:pt x="267946" y="107156"/>
                </a:lnTo>
                <a:cubicBezTo>
                  <a:pt x="277825" y="107156"/>
                  <a:pt x="285806" y="99175"/>
                  <a:pt x="285806" y="89297"/>
                </a:cubicBezTo>
                <a:lnTo>
                  <a:pt x="285806" y="17859"/>
                </a:lnTo>
                <a:cubicBezTo>
                  <a:pt x="285806" y="7981"/>
                  <a:pt x="277825" y="0"/>
                  <a:pt x="267946" y="0"/>
                </a:cubicBezTo>
                <a:cubicBezTo>
                  <a:pt x="258068" y="0"/>
                  <a:pt x="250087" y="7981"/>
                  <a:pt x="250087" y="17859"/>
                </a:cubicBezTo>
                <a:lnTo>
                  <a:pt x="250087" y="47662"/>
                </a:lnTo>
                <a:lnTo>
                  <a:pt x="243780" y="41690"/>
                </a:lnTo>
                <a:cubicBezTo>
                  <a:pt x="217940" y="15962"/>
                  <a:pt x="182221" y="0"/>
                  <a:pt x="142875" y="0"/>
                </a:cubicBezTo>
                <a:cubicBezTo>
                  <a:pt x="70879" y="0"/>
                  <a:pt x="11330" y="53243"/>
                  <a:pt x="1451" y="122504"/>
                </a:cubicBezTo>
                <a:cubicBezTo>
                  <a:pt x="56" y="132271"/>
                  <a:pt x="6809" y="141312"/>
                  <a:pt x="16576" y="142708"/>
                </a:cubicBezTo>
                <a:cubicBezTo>
                  <a:pt x="26343" y="144103"/>
                  <a:pt x="35384" y="137294"/>
                  <a:pt x="36779" y="127583"/>
                </a:cubicBezTo>
                <a:close/>
                <a:moveTo>
                  <a:pt x="284299" y="163246"/>
                </a:moveTo>
                <a:cubicBezTo>
                  <a:pt x="285694" y="153479"/>
                  <a:pt x="278885" y="144438"/>
                  <a:pt x="269174" y="143042"/>
                </a:cubicBezTo>
                <a:cubicBezTo>
                  <a:pt x="259463" y="141647"/>
                  <a:pt x="250366" y="148456"/>
                  <a:pt x="248971" y="158167"/>
                </a:cubicBezTo>
                <a:cubicBezTo>
                  <a:pt x="241548" y="210071"/>
                  <a:pt x="196844" y="249975"/>
                  <a:pt x="142875" y="249975"/>
                </a:cubicBezTo>
                <a:cubicBezTo>
                  <a:pt x="113295" y="249975"/>
                  <a:pt x="86506" y="237976"/>
                  <a:pt x="67084" y="218610"/>
                </a:cubicBezTo>
                <a:cubicBezTo>
                  <a:pt x="66973" y="218498"/>
                  <a:pt x="66861" y="218387"/>
                  <a:pt x="66749" y="218275"/>
                </a:cubicBezTo>
                <a:lnTo>
                  <a:pt x="62508" y="214257"/>
                </a:lnTo>
                <a:lnTo>
                  <a:pt x="89241" y="214257"/>
                </a:lnTo>
                <a:cubicBezTo>
                  <a:pt x="99120" y="214257"/>
                  <a:pt x="107100" y="206276"/>
                  <a:pt x="107100" y="196397"/>
                </a:cubicBezTo>
                <a:cubicBezTo>
                  <a:pt x="107100" y="186519"/>
                  <a:pt x="99120" y="178538"/>
                  <a:pt x="89241" y="178538"/>
                </a:cubicBezTo>
                <a:lnTo>
                  <a:pt x="17859" y="178594"/>
                </a:lnTo>
                <a:cubicBezTo>
                  <a:pt x="13115" y="178594"/>
                  <a:pt x="8539" y="180491"/>
                  <a:pt x="5190" y="183896"/>
                </a:cubicBezTo>
                <a:cubicBezTo>
                  <a:pt x="1842" y="187300"/>
                  <a:pt x="-56" y="191821"/>
                  <a:pt x="0" y="196621"/>
                </a:cubicBezTo>
                <a:lnTo>
                  <a:pt x="558" y="267500"/>
                </a:lnTo>
                <a:cubicBezTo>
                  <a:pt x="614" y="277378"/>
                  <a:pt x="8706" y="285304"/>
                  <a:pt x="18585" y="285192"/>
                </a:cubicBezTo>
                <a:cubicBezTo>
                  <a:pt x="28463" y="285080"/>
                  <a:pt x="36388" y="277044"/>
                  <a:pt x="36277" y="267165"/>
                </a:cubicBezTo>
                <a:lnTo>
                  <a:pt x="36054" y="238423"/>
                </a:lnTo>
                <a:lnTo>
                  <a:pt x="42025" y="244060"/>
                </a:lnTo>
                <a:cubicBezTo>
                  <a:pt x="67866" y="269788"/>
                  <a:pt x="103529" y="285750"/>
                  <a:pt x="142875" y="285750"/>
                </a:cubicBezTo>
                <a:cubicBezTo>
                  <a:pt x="214871" y="285750"/>
                  <a:pt x="274420" y="232507"/>
                  <a:pt x="284299" y="16324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542925" y="245745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Air-Gapped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2450" y="2876550"/>
            <a:ext cx="1819275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network calls during signing operations. The offline machine never connects to the internet.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95313" y="4386263"/>
            <a:ext cx="1733550" cy="466725"/>
          </a:xfrm>
          <a:custGeom>
            <a:avLst/>
            <a:gdLst/>
            <a:ahLst/>
            <a:cxnLst/>
            <a:rect l="l" t="t" r="r" b="b"/>
            <a:pathLst>
              <a:path w="1733550" h="466725">
                <a:moveTo>
                  <a:pt x="76202" y="0"/>
                </a:moveTo>
                <a:lnTo>
                  <a:pt x="1657348" y="0"/>
                </a:lnTo>
                <a:cubicBezTo>
                  <a:pt x="1699433" y="0"/>
                  <a:pt x="1733550" y="34117"/>
                  <a:pt x="1733550" y="76202"/>
                </a:cubicBezTo>
                <a:lnTo>
                  <a:pt x="1733550" y="390523"/>
                </a:lnTo>
                <a:cubicBezTo>
                  <a:pt x="1733550" y="432608"/>
                  <a:pt x="1699433" y="466725"/>
                  <a:pt x="165734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0" name="Text 8"/>
          <p:cNvSpPr/>
          <p:nvPr/>
        </p:nvSpPr>
        <p:spPr>
          <a:xfrm>
            <a:off x="676275" y="4505325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Isolation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706960" y="1381125"/>
            <a:ext cx="2143125" cy="3676650"/>
          </a:xfrm>
          <a:custGeom>
            <a:avLst/>
            <a:gdLst/>
            <a:ahLst/>
            <a:cxnLst/>
            <a:rect l="l" t="t" r="r" b="b"/>
            <a:pathLst>
              <a:path w="2143125" h="3676650">
                <a:moveTo>
                  <a:pt x="76210" y="0"/>
                </a:moveTo>
                <a:lnTo>
                  <a:pt x="2066915" y="0"/>
                </a:lnTo>
                <a:cubicBezTo>
                  <a:pt x="2109005" y="0"/>
                  <a:pt x="2143125" y="34120"/>
                  <a:pt x="2143125" y="76210"/>
                </a:cubicBezTo>
                <a:lnTo>
                  <a:pt x="2143125" y="3600440"/>
                </a:lnTo>
                <a:cubicBezTo>
                  <a:pt x="2143125" y="3642530"/>
                  <a:pt x="2109005" y="3676650"/>
                  <a:pt x="2066915" y="3676650"/>
                </a:cubicBezTo>
                <a:lnTo>
                  <a:pt x="76210" y="3676650"/>
                </a:lnTo>
                <a:cubicBezTo>
                  <a:pt x="34120" y="3676650"/>
                  <a:pt x="0" y="3642530"/>
                  <a:pt x="0" y="360044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2" name="Shape 10"/>
          <p:cNvSpPr/>
          <p:nvPr/>
        </p:nvSpPr>
        <p:spPr>
          <a:xfrm>
            <a:off x="3408015" y="1590675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71475" y="0"/>
                </a:moveTo>
                <a:lnTo>
                  <a:pt x="371475" y="0"/>
                </a:lnTo>
                <a:cubicBezTo>
                  <a:pt x="576498" y="0"/>
                  <a:pt x="742950" y="166452"/>
                  <a:pt x="742950" y="371475"/>
                </a:cubicBezTo>
                <a:lnTo>
                  <a:pt x="742950" y="371475"/>
                </a:lnTo>
                <a:cubicBezTo>
                  <a:pt x="742950" y="576498"/>
                  <a:pt x="576498" y="742950"/>
                  <a:pt x="371475" y="742950"/>
                </a:cubicBezTo>
                <a:lnTo>
                  <a:pt x="371475" y="742950"/>
                </a:lnTo>
                <a:cubicBezTo>
                  <a:pt x="166452" y="742950"/>
                  <a:pt x="0" y="576498"/>
                  <a:pt x="0" y="371475"/>
                </a:cubicBezTo>
                <a:lnTo>
                  <a:pt x="0" y="371475"/>
                </a:lnTo>
                <a:cubicBezTo>
                  <a:pt x="0" y="166452"/>
                  <a:pt x="166452" y="0"/>
                  <a:pt x="3714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3" name="Shape 11"/>
          <p:cNvSpPr/>
          <p:nvPr/>
        </p:nvSpPr>
        <p:spPr>
          <a:xfrm>
            <a:off x="3674715" y="181927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71438" y="53578"/>
                </a:moveTo>
                <a:lnTo>
                  <a:pt x="71438" y="89297"/>
                </a:lnTo>
                <a:lnTo>
                  <a:pt x="142875" y="89297"/>
                </a:lnTo>
                <a:lnTo>
                  <a:pt x="142875" y="53578"/>
                </a:lnTo>
                <a:cubicBezTo>
                  <a:pt x="142875" y="33877"/>
                  <a:pt x="126857" y="17859"/>
                  <a:pt x="107156" y="17859"/>
                </a:cubicBezTo>
                <a:cubicBezTo>
                  <a:pt x="87455" y="17859"/>
                  <a:pt x="71438" y="33877"/>
                  <a:pt x="71438" y="53578"/>
                </a:cubicBezTo>
                <a:close/>
                <a:moveTo>
                  <a:pt x="35719" y="89297"/>
                </a:moveTo>
                <a:lnTo>
                  <a:pt x="35719" y="53578"/>
                </a:lnTo>
                <a:cubicBezTo>
                  <a:pt x="35719" y="14120"/>
                  <a:pt x="67698" y="-17859"/>
                  <a:pt x="107156" y="-17859"/>
                </a:cubicBezTo>
                <a:cubicBezTo>
                  <a:pt x="146614" y="-17859"/>
                  <a:pt x="178594" y="14120"/>
                  <a:pt x="178594" y="53578"/>
                </a:cubicBezTo>
                <a:lnTo>
                  <a:pt x="178594" y="89297"/>
                </a:lnTo>
                <a:cubicBezTo>
                  <a:pt x="198295" y="89297"/>
                  <a:pt x="214313" y="105315"/>
                  <a:pt x="214313" y="125016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25016"/>
                </a:lnTo>
                <a:cubicBezTo>
                  <a:pt x="0" y="105315"/>
                  <a:pt x="16018" y="89297"/>
                  <a:pt x="35719" y="8929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4" name="Text 12"/>
          <p:cNvSpPr/>
          <p:nvPr/>
        </p:nvSpPr>
        <p:spPr>
          <a:xfrm>
            <a:off x="2859360" y="245745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Encrypted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868885" y="2876550"/>
            <a:ext cx="1819275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AES-256 encryption at rest. Military-grade protection for all stored private keys.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911748" y="4386263"/>
            <a:ext cx="1733550" cy="466725"/>
          </a:xfrm>
          <a:custGeom>
            <a:avLst/>
            <a:gdLst/>
            <a:ahLst/>
            <a:cxnLst/>
            <a:rect l="l" t="t" r="r" b="b"/>
            <a:pathLst>
              <a:path w="1733550" h="466725">
                <a:moveTo>
                  <a:pt x="76202" y="0"/>
                </a:moveTo>
                <a:lnTo>
                  <a:pt x="1657348" y="0"/>
                </a:lnTo>
                <a:cubicBezTo>
                  <a:pt x="1699433" y="0"/>
                  <a:pt x="1733550" y="34117"/>
                  <a:pt x="1733550" y="76202"/>
                </a:cubicBezTo>
                <a:lnTo>
                  <a:pt x="1733550" y="390523"/>
                </a:lnTo>
                <a:cubicBezTo>
                  <a:pt x="1733550" y="432608"/>
                  <a:pt x="1699433" y="466725"/>
                  <a:pt x="165734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7" name="Text 15"/>
          <p:cNvSpPr/>
          <p:nvPr/>
        </p:nvSpPr>
        <p:spPr>
          <a:xfrm>
            <a:off x="2992710" y="4505325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AES-256 Standard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023470" y="1381125"/>
            <a:ext cx="2143125" cy="3676650"/>
          </a:xfrm>
          <a:custGeom>
            <a:avLst/>
            <a:gdLst/>
            <a:ahLst/>
            <a:cxnLst/>
            <a:rect l="l" t="t" r="r" b="b"/>
            <a:pathLst>
              <a:path w="2143125" h="3676650">
                <a:moveTo>
                  <a:pt x="76210" y="0"/>
                </a:moveTo>
                <a:lnTo>
                  <a:pt x="2066915" y="0"/>
                </a:lnTo>
                <a:cubicBezTo>
                  <a:pt x="2109005" y="0"/>
                  <a:pt x="2143125" y="34120"/>
                  <a:pt x="2143125" y="76210"/>
                </a:cubicBezTo>
                <a:lnTo>
                  <a:pt x="2143125" y="3600440"/>
                </a:lnTo>
                <a:cubicBezTo>
                  <a:pt x="2143125" y="3642530"/>
                  <a:pt x="2109005" y="3676650"/>
                  <a:pt x="2066915" y="3676650"/>
                </a:cubicBezTo>
                <a:lnTo>
                  <a:pt x="76210" y="3676650"/>
                </a:lnTo>
                <a:cubicBezTo>
                  <a:pt x="34120" y="3676650"/>
                  <a:pt x="0" y="3642530"/>
                  <a:pt x="0" y="360044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9" name="Shape 17"/>
          <p:cNvSpPr/>
          <p:nvPr/>
        </p:nvSpPr>
        <p:spPr>
          <a:xfrm>
            <a:off x="5724451" y="1590675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71475" y="0"/>
                </a:moveTo>
                <a:lnTo>
                  <a:pt x="371475" y="0"/>
                </a:lnTo>
                <a:cubicBezTo>
                  <a:pt x="576498" y="0"/>
                  <a:pt x="742950" y="166452"/>
                  <a:pt x="742950" y="371475"/>
                </a:cubicBezTo>
                <a:lnTo>
                  <a:pt x="742950" y="371475"/>
                </a:lnTo>
                <a:cubicBezTo>
                  <a:pt x="742950" y="576498"/>
                  <a:pt x="576498" y="742950"/>
                  <a:pt x="371475" y="742950"/>
                </a:cubicBezTo>
                <a:lnTo>
                  <a:pt x="371475" y="742950"/>
                </a:lnTo>
                <a:cubicBezTo>
                  <a:pt x="166452" y="742950"/>
                  <a:pt x="0" y="576498"/>
                  <a:pt x="0" y="371475"/>
                </a:cubicBezTo>
                <a:lnTo>
                  <a:pt x="0" y="371475"/>
                </a:lnTo>
                <a:cubicBezTo>
                  <a:pt x="0" y="166452"/>
                  <a:pt x="166452" y="0"/>
                  <a:pt x="3714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0" name="Shape 18"/>
          <p:cNvSpPr/>
          <p:nvPr/>
        </p:nvSpPr>
        <p:spPr>
          <a:xfrm>
            <a:off x="5955432" y="1819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1" name="Text 19"/>
          <p:cNvSpPr/>
          <p:nvPr/>
        </p:nvSpPr>
        <p:spPr>
          <a:xfrm>
            <a:off x="5175870" y="245745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Isolated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185395" y="2876550"/>
            <a:ext cx="1819275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Keys never touch the internet. Complete physical and logical separation from online threats.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228258" y="4386263"/>
            <a:ext cx="1733550" cy="466725"/>
          </a:xfrm>
          <a:custGeom>
            <a:avLst/>
            <a:gdLst/>
            <a:ahLst/>
            <a:cxnLst/>
            <a:rect l="l" t="t" r="r" b="b"/>
            <a:pathLst>
              <a:path w="1733550" h="466725">
                <a:moveTo>
                  <a:pt x="76202" y="0"/>
                </a:moveTo>
                <a:lnTo>
                  <a:pt x="1657348" y="0"/>
                </a:lnTo>
                <a:cubicBezTo>
                  <a:pt x="1699433" y="0"/>
                  <a:pt x="1733550" y="34117"/>
                  <a:pt x="1733550" y="76202"/>
                </a:cubicBezTo>
                <a:lnTo>
                  <a:pt x="1733550" y="390523"/>
                </a:lnTo>
                <a:cubicBezTo>
                  <a:pt x="1733550" y="432608"/>
                  <a:pt x="1699433" y="466725"/>
                  <a:pt x="165734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4" name="Text 22"/>
          <p:cNvSpPr/>
          <p:nvPr/>
        </p:nvSpPr>
        <p:spPr>
          <a:xfrm>
            <a:off x="5309220" y="4505325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Physical Separation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39905" y="1381125"/>
            <a:ext cx="2143125" cy="3676650"/>
          </a:xfrm>
          <a:custGeom>
            <a:avLst/>
            <a:gdLst/>
            <a:ahLst/>
            <a:cxnLst/>
            <a:rect l="l" t="t" r="r" b="b"/>
            <a:pathLst>
              <a:path w="2143125" h="3676650">
                <a:moveTo>
                  <a:pt x="76210" y="0"/>
                </a:moveTo>
                <a:lnTo>
                  <a:pt x="2066915" y="0"/>
                </a:lnTo>
                <a:cubicBezTo>
                  <a:pt x="2109005" y="0"/>
                  <a:pt x="2143125" y="34120"/>
                  <a:pt x="2143125" y="76210"/>
                </a:cubicBezTo>
                <a:lnTo>
                  <a:pt x="2143125" y="3600440"/>
                </a:lnTo>
                <a:cubicBezTo>
                  <a:pt x="2143125" y="3642530"/>
                  <a:pt x="2109005" y="3676650"/>
                  <a:pt x="2066915" y="3676650"/>
                </a:cubicBezTo>
                <a:lnTo>
                  <a:pt x="76210" y="3676650"/>
                </a:lnTo>
                <a:cubicBezTo>
                  <a:pt x="34120" y="3676650"/>
                  <a:pt x="0" y="3642530"/>
                  <a:pt x="0" y="360044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6" name="Shape 24"/>
          <p:cNvSpPr/>
          <p:nvPr/>
        </p:nvSpPr>
        <p:spPr>
          <a:xfrm>
            <a:off x="8040960" y="1590675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71475" y="0"/>
                </a:moveTo>
                <a:lnTo>
                  <a:pt x="371475" y="0"/>
                </a:lnTo>
                <a:cubicBezTo>
                  <a:pt x="576498" y="0"/>
                  <a:pt x="742950" y="166452"/>
                  <a:pt x="742950" y="371475"/>
                </a:cubicBezTo>
                <a:lnTo>
                  <a:pt x="742950" y="371475"/>
                </a:lnTo>
                <a:cubicBezTo>
                  <a:pt x="742950" y="576498"/>
                  <a:pt x="576498" y="742950"/>
                  <a:pt x="371475" y="742950"/>
                </a:cubicBezTo>
                <a:lnTo>
                  <a:pt x="371475" y="742950"/>
                </a:lnTo>
                <a:cubicBezTo>
                  <a:pt x="166452" y="742950"/>
                  <a:pt x="0" y="576498"/>
                  <a:pt x="0" y="371475"/>
                </a:cubicBezTo>
                <a:lnTo>
                  <a:pt x="0" y="371475"/>
                </a:lnTo>
                <a:cubicBezTo>
                  <a:pt x="0" y="166452"/>
                  <a:pt x="166452" y="0"/>
                  <a:pt x="3714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7" name="Shape 25"/>
          <p:cNvSpPr/>
          <p:nvPr/>
        </p:nvSpPr>
        <p:spPr>
          <a:xfrm>
            <a:off x="8271942" y="18192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6779" y="127527"/>
                </a:moveTo>
                <a:cubicBezTo>
                  <a:pt x="44202" y="75623"/>
                  <a:pt x="88906" y="35719"/>
                  <a:pt x="142875" y="35719"/>
                </a:cubicBezTo>
                <a:cubicBezTo>
                  <a:pt x="172455" y="35719"/>
                  <a:pt x="199244" y="47718"/>
                  <a:pt x="218666" y="67084"/>
                </a:cubicBezTo>
                <a:cubicBezTo>
                  <a:pt x="218777" y="67196"/>
                  <a:pt x="218889" y="67308"/>
                  <a:pt x="219001" y="67419"/>
                </a:cubicBezTo>
                <a:lnTo>
                  <a:pt x="223242" y="71438"/>
                </a:lnTo>
                <a:lnTo>
                  <a:pt x="196509" y="71438"/>
                </a:lnTo>
                <a:cubicBezTo>
                  <a:pt x="186630" y="71438"/>
                  <a:pt x="178650" y="79418"/>
                  <a:pt x="178650" y="89297"/>
                </a:cubicBezTo>
                <a:cubicBezTo>
                  <a:pt x="178650" y="99175"/>
                  <a:pt x="186630" y="107156"/>
                  <a:pt x="196509" y="107156"/>
                </a:cubicBezTo>
                <a:lnTo>
                  <a:pt x="267946" y="107156"/>
                </a:lnTo>
                <a:cubicBezTo>
                  <a:pt x="277825" y="107156"/>
                  <a:pt x="285806" y="99175"/>
                  <a:pt x="285806" y="89297"/>
                </a:cubicBezTo>
                <a:lnTo>
                  <a:pt x="285806" y="17859"/>
                </a:lnTo>
                <a:cubicBezTo>
                  <a:pt x="285806" y="7981"/>
                  <a:pt x="277825" y="0"/>
                  <a:pt x="267946" y="0"/>
                </a:cubicBezTo>
                <a:cubicBezTo>
                  <a:pt x="258068" y="0"/>
                  <a:pt x="250087" y="7981"/>
                  <a:pt x="250087" y="17859"/>
                </a:cubicBezTo>
                <a:lnTo>
                  <a:pt x="250087" y="47662"/>
                </a:lnTo>
                <a:lnTo>
                  <a:pt x="243780" y="41690"/>
                </a:lnTo>
                <a:cubicBezTo>
                  <a:pt x="217940" y="15962"/>
                  <a:pt x="182221" y="0"/>
                  <a:pt x="142875" y="0"/>
                </a:cubicBezTo>
                <a:cubicBezTo>
                  <a:pt x="70879" y="0"/>
                  <a:pt x="11330" y="53243"/>
                  <a:pt x="1451" y="122504"/>
                </a:cubicBezTo>
                <a:cubicBezTo>
                  <a:pt x="56" y="132271"/>
                  <a:pt x="6809" y="141312"/>
                  <a:pt x="16576" y="142708"/>
                </a:cubicBezTo>
                <a:cubicBezTo>
                  <a:pt x="26343" y="144103"/>
                  <a:pt x="35384" y="137294"/>
                  <a:pt x="36779" y="127583"/>
                </a:cubicBezTo>
                <a:close/>
                <a:moveTo>
                  <a:pt x="284299" y="163246"/>
                </a:moveTo>
                <a:cubicBezTo>
                  <a:pt x="285694" y="153479"/>
                  <a:pt x="278885" y="144438"/>
                  <a:pt x="269174" y="143042"/>
                </a:cubicBezTo>
                <a:cubicBezTo>
                  <a:pt x="259463" y="141647"/>
                  <a:pt x="250366" y="148456"/>
                  <a:pt x="248971" y="158167"/>
                </a:cubicBezTo>
                <a:cubicBezTo>
                  <a:pt x="241548" y="210071"/>
                  <a:pt x="196844" y="249975"/>
                  <a:pt x="142875" y="249975"/>
                </a:cubicBezTo>
                <a:cubicBezTo>
                  <a:pt x="113295" y="249975"/>
                  <a:pt x="86506" y="237976"/>
                  <a:pt x="67084" y="218610"/>
                </a:cubicBezTo>
                <a:cubicBezTo>
                  <a:pt x="66973" y="218498"/>
                  <a:pt x="66861" y="218387"/>
                  <a:pt x="66749" y="218275"/>
                </a:cubicBezTo>
                <a:lnTo>
                  <a:pt x="62508" y="214257"/>
                </a:lnTo>
                <a:lnTo>
                  <a:pt x="89241" y="214257"/>
                </a:lnTo>
                <a:cubicBezTo>
                  <a:pt x="99120" y="214257"/>
                  <a:pt x="107100" y="206276"/>
                  <a:pt x="107100" y="196397"/>
                </a:cubicBezTo>
                <a:cubicBezTo>
                  <a:pt x="107100" y="186519"/>
                  <a:pt x="99120" y="178538"/>
                  <a:pt x="89241" y="178538"/>
                </a:cubicBezTo>
                <a:lnTo>
                  <a:pt x="17859" y="178594"/>
                </a:lnTo>
                <a:cubicBezTo>
                  <a:pt x="13115" y="178594"/>
                  <a:pt x="8539" y="180491"/>
                  <a:pt x="5190" y="183896"/>
                </a:cubicBezTo>
                <a:cubicBezTo>
                  <a:pt x="1842" y="187300"/>
                  <a:pt x="-56" y="191821"/>
                  <a:pt x="0" y="196621"/>
                </a:cubicBezTo>
                <a:lnTo>
                  <a:pt x="558" y="267500"/>
                </a:lnTo>
                <a:cubicBezTo>
                  <a:pt x="614" y="277378"/>
                  <a:pt x="8706" y="285304"/>
                  <a:pt x="18585" y="285192"/>
                </a:cubicBezTo>
                <a:cubicBezTo>
                  <a:pt x="28463" y="285080"/>
                  <a:pt x="36388" y="277044"/>
                  <a:pt x="36277" y="267165"/>
                </a:cubicBezTo>
                <a:lnTo>
                  <a:pt x="36054" y="238423"/>
                </a:lnTo>
                <a:lnTo>
                  <a:pt x="42025" y="244060"/>
                </a:lnTo>
                <a:cubicBezTo>
                  <a:pt x="67866" y="269788"/>
                  <a:pt x="103529" y="285750"/>
                  <a:pt x="142875" y="285750"/>
                </a:cubicBezTo>
                <a:cubicBezTo>
                  <a:pt x="214871" y="285750"/>
                  <a:pt x="274420" y="232507"/>
                  <a:pt x="284299" y="16324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8" name="Text 26"/>
          <p:cNvSpPr/>
          <p:nvPr/>
        </p:nvSpPr>
        <p:spPr>
          <a:xfrm>
            <a:off x="7492305" y="245745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Transfer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501830" y="2876550"/>
            <a:ext cx="1819275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USB/SD card only. No wireless transmission, no Bluetooth, no network sharing.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544693" y="4386263"/>
            <a:ext cx="1733550" cy="466725"/>
          </a:xfrm>
          <a:custGeom>
            <a:avLst/>
            <a:gdLst/>
            <a:ahLst/>
            <a:cxnLst/>
            <a:rect l="l" t="t" r="r" b="b"/>
            <a:pathLst>
              <a:path w="1733550" h="466725">
                <a:moveTo>
                  <a:pt x="76202" y="0"/>
                </a:moveTo>
                <a:lnTo>
                  <a:pt x="1657348" y="0"/>
                </a:lnTo>
                <a:cubicBezTo>
                  <a:pt x="1699433" y="0"/>
                  <a:pt x="1733550" y="34117"/>
                  <a:pt x="1733550" y="76202"/>
                </a:cubicBezTo>
                <a:lnTo>
                  <a:pt x="1733550" y="390523"/>
                </a:lnTo>
                <a:cubicBezTo>
                  <a:pt x="1733550" y="432608"/>
                  <a:pt x="1699433" y="466725"/>
                  <a:pt x="165734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1" name="Text 29"/>
          <p:cNvSpPr/>
          <p:nvPr/>
        </p:nvSpPr>
        <p:spPr>
          <a:xfrm>
            <a:off x="7625655" y="4505325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Physical Media Only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656415" y="1381125"/>
            <a:ext cx="2143125" cy="3676650"/>
          </a:xfrm>
          <a:custGeom>
            <a:avLst/>
            <a:gdLst/>
            <a:ahLst/>
            <a:cxnLst/>
            <a:rect l="l" t="t" r="r" b="b"/>
            <a:pathLst>
              <a:path w="2143125" h="3676650">
                <a:moveTo>
                  <a:pt x="76210" y="0"/>
                </a:moveTo>
                <a:lnTo>
                  <a:pt x="2066915" y="0"/>
                </a:lnTo>
                <a:cubicBezTo>
                  <a:pt x="2109005" y="0"/>
                  <a:pt x="2143125" y="34120"/>
                  <a:pt x="2143125" y="76210"/>
                </a:cubicBezTo>
                <a:lnTo>
                  <a:pt x="2143125" y="3600440"/>
                </a:lnTo>
                <a:cubicBezTo>
                  <a:pt x="2143125" y="3642530"/>
                  <a:pt x="2109005" y="3676650"/>
                  <a:pt x="2066915" y="3676650"/>
                </a:cubicBezTo>
                <a:lnTo>
                  <a:pt x="76210" y="3676650"/>
                </a:lnTo>
                <a:cubicBezTo>
                  <a:pt x="34120" y="3676650"/>
                  <a:pt x="0" y="3642530"/>
                  <a:pt x="0" y="360044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1A1D23"/>
          </a:soli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3" name="Shape 31"/>
          <p:cNvSpPr/>
          <p:nvPr/>
        </p:nvSpPr>
        <p:spPr>
          <a:xfrm>
            <a:off x="10357396" y="1590675"/>
            <a:ext cx="742950" cy="742950"/>
          </a:xfrm>
          <a:custGeom>
            <a:avLst/>
            <a:gdLst/>
            <a:ahLst/>
            <a:cxnLst/>
            <a:rect l="l" t="t" r="r" b="b"/>
            <a:pathLst>
              <a:path w="742950" h="742950">
                <a:moveTo>
                  <a:pt x="371475" y="0"/>
                </a:moveTo>
                <a:lnTo>
                  <a:pt x="371475" y="0"/>
                </a:lnTo>
                <a:cubicBezTo>
                  <a:pt x="576498" y="0"/>
                  <a:pt x="742950" y="166452"/>
                  <a:pt x="742950" y="371475"/>
                </a:cubicBezTo>
                <a:lnTo>
                  <a:pt x="742950" y="371475"/>
                </a:lnTo>
                <a:cubicBezTo>
                  <a:pt x="742950" y="576498"/>
                  <a:pt x="576498" y="742950"/>
                  <a:pt x="371475" y="742950"/>
                </a:cubicBezTo>
                <a:lnTo>
                  <a:pt x="371475" y="742950"/>
                </a:lnTo>
                <a:cubicBezTo>
                  <a:pt x="166452" y="742950"/>
                  <a:pt x="0" y="576498"/>
                  <a:pt x="0" y="371475"/>
                </a:cubicBezTo>
                <a:lnTo>
                  <a:pt x="0" y="371475"/>
                </a:lnTo>
                <a:cubicBezTo>
                  <a:pt x="0" y="166452"/>
                  <a:pt x="166452" y="0"/>
                  <a:pt x="371475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 w="25400">
            <a:solidFill>
              <a:srgbClr val="66FCF1"/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4" name="Shape 32"/>
          <p:cNvSpPr/>
          <p:nvPr/>
        </p:nvSpPr>
        <p:spPr>
          <a:xfrm>
            <a:off x="10570518" y="181927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60734" y="17859"/>
                </a:moveTo>
                <a:cubicBezTo>
                  <a:pt x="115639" y="17859"/>
                  <a:pt x="79530" y="38398"/>
                  <a:pt x="53243" y="62843"/>
                </a:cubicBezTo>
                <a:cubicBezTo>
                  <a:pt x="27124" y="87120"/>
                  <a:pt x="9655" y="116086"/>
                  <a:pt x="1339" y="136010"/>
                </a:cubicBezTo>
                <a:cubicBezTo>
                  <a:pt x="-502" y="140419"/>
                  <a:pt x="-502" y="145331"/>
                  <a:pt x="1339" y="149740"/>
                </a:cubicBezTo>
                <a:cubicBezTo>
                  <a:pt x="9655" y="169664"/>
                  <a:pt x="27124" y="198686"/>
                  <a:pt x="53243" y="222907"/>
                </a:cubicBezTo>
                <a:cubicBezTo>
                  <a:pt x="79530" y="247297"/>
                  <a:pt x="115639" y="267891"/>
                  <a:pt x="160734" y="267891"/>
                </a:cubicBezTo>
                <a:cubicBezTo>
                  <a:pt x="205829" y="267891"/>
                  <a:pt x="241939" y="247352"/>
                  <a:pt x="268225" y="222907"/>
                </a:cubicBezTo>
                <a:cubicBezTo>
                  <a:pt x="294345" y="198630"/>
                  <a:pt x="311814" y="169664"/>
                  <a:pt x="320129" y="149740"/>
                </a:cubicBezTo>
                <a:cubicBezTo>
                  <a:pt x="321971" y="145331"/>
                  <a:pt x="321971" y="140419"/>
                  <a:pt x="320129" y="136010"/>
                </a:cubicBezTo>
                <a:cubicBezTo>
                  <a:pt x="311814" y="116086"/>
                  <a:pt x="294345" y="87064"/>
                  <a:pt x="268225" y="62843"/>
                </a:cubicBezTo>
                <a:cubicBezTo>
                  <a:pt x="241939" y="38453"/>
                  <a:pt x="205829" y="17859"/>
                  <a:pt x="160734" y="17859"/>
                </a:cubicBezTo>
                <a:close/>
                <a:moveTo>
                  <a:pt x="80367" y="142875"/>
                </a:moveTo>
                <a:cubicBezTo>
                  <a:pt x="80367" y="98519"/>
                  <a:pt x="116379" y="62508"/>
                  <a:pt x="160734" y="62508"/>
                </a:cubicBezTo>
                <a:cubicBezTo>
                  <a:pt x="205090" y="62508"/>
                  <a:pt x="241102" y="98519"/>
                  <a:pt x="241102" y="142875"/>
                </a:cubicBezTo>
                <a:cubicBezTo>
                  <a:pt x="241102" y="187231"/>
                  <a:pt x="205090" y="223242"/>
                  <a:pt x="160734" y="223242"/>
                </a:cubicBezTo>
                <a:cubicBezTo>
                  <a:pt x="116379" y="223242"/>
                  <a:pt x="80367" y="187231"/>
                  <a:pt x="80367" y="142875"/>
                </a:cubicBezTo>
                <a:close/>
                <a:moveTo>
                  <a:pt x="160734" y="107156"/>
                </a:moveTo>
                <a:cubicBezTo>
                  <a:pt x="160734" y="126857"/>
                  <a:pt x="144717" y="142875"/>
                  <a:pt x="125016" y="142875"/>
                </a:cubicBezTo>
                <a:cubicBezTo>
                  <a:pt x="118597" y="142875"/>
                  <a:pt x="112570" y="141201"/>
                  <a:pt x="107324" y="138187"/>
                </a:cubicBezTo>
                <a:cubicBezTo>
                  <a:pt x="106766" y="144270"/>
                  <a:pt x="107268" y="150521"/>
                  <a:pt x="108942" y="156716"/>
                </a:cubicBezTo>
                <a:cubicBezTo>
                  <a:pt x="116588" y="185291"/>
                  <a:pt x="146000" y="202257"/>
                  <a:pt x="174575" y="194611"/>
                </a:cubicBezTo>
                <a:cubicBezTo>
                  <a:pt x="203150" y="186965"/>
                  <a:pt x="220117" y="157553"/>
                  <a:pt x="212471" y="128978"/>
                </a:cubicBezTo>
                <a:cubicBezTo>
                  <a:pt x="205662" y="103473"/>
                  <a:pt x="181496" y="87232"/>
                  <a:pt x="156046" y="89464"/>
                </a:cubicBezTo>
                <a:cubicBezTo>
                  <a:pt x="159004" y="94655"/>
                  <a:pt x="160734" y="100682"/>
                  <a:pt x="160734" y="107156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5" name="Text 33"/>
          <p:cNvSpPr/>
          <p:nvPr/>
        </p:nvSpPr>
        <p:spPr>
          <a:xfrm>
            <a:off x="9808815" y="245745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Verified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818340" y="2876550"/>
            <a:ext cx="1819275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Human-readable review before signing. You see exactly what you're approving.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861203" y="4386263"/>
            <a:ext cx="1733550" cy="466725"/>
          </a:xfrm>
          <a:custGeom>
            <a:avLst/>
            <a:gdLst/>
            <a:ahLst/>
            <a:cxnLst/>
            <a:rect l="l" t="t" r="r" b="b"/>
            <a:pathLst>
              <a:path w="1733550" h="466725">
                <a:moveTo>
                  <a:pt x="76202" y="0"/>
                </a:moveTo>
                <a:lnTo>
                  <a:pt x="1657348" y="0"/>
                </a:lnTo>
                <a:cubicBezTo>
                  <a:pt x="1699433" y="0"/>
                  <a:pt x="1733550" y="34117"/>
                  <a:pt x="1733550" y="76202"/>
                </a:cubicBezTo>
                <a:lnTo>
                  <a:pt x="1733550" y="390523"/>
                </a:lnTo>
                <a:cubicBezTo>
                  <a:pt x="1733550" y="432608"/>
                  <a:pt x="1699433" y="466725"/>
                  <a:pt x="1657348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6FCF1">
              <a:alpha val="10196"/>
            </a:srgbClr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8" name="Text 36"/>
          <p:cNvSpPr/>
          <p:nvPr/>
        </p:nvSpPr>
        <p:spPr>
          <a:xfrm>
            <a:off x="9942165" y="4505325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Confirmation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90525" y="5267325"/>
            <a:ext cx="11410950" cy="1200150"/>
          </a:xfrm>
          <a:custGeom>
            <a:avLst/>
            <a:gdLst/>
            <a:ahLst/>
            <a:cxnLst/>
            <a:rect l="l" t="t" r="r" b="b"/>
            <a:pathLst>
              <a:path w="11410950" h="1200150">
                <a:moveTo>
                  <a:pt x="76198" y="0"/>
                </a:moveTo>
                <a:lnTo>
                  <a:pt x="11334752" y="0"/>
                </a:lnTo>
                <a:cubicBezTo>
                  <a:pt x="11376835" y="0"/>
                  <a:pt x="11410950" y="34115"/>
                  <a:pt x="11410950" y="76198"/>
                </a:cubicBezTo>
                <a:lnTo>
                  <a:pt x="11410950" y="1123952"/>
                </a:lnTo>
                <a:cubicBezTo>
                  <a:pt x="11410950" y="1166035"/>
                  <a:pt x="11376835" y="1200150"/>
                  <a:pt x="11334752" y="1200150"/>
                </a:cubicBezTo>
                <a:lnTo>
                  <a:pt x="76198" y="1200150"/>
                </a:lnTo>
                <a:cubicBezTo>
                  <a:pt x="34115" y="1200150"/>
                  <a:pt x="0" y="1166035"/>
                  <a:pt x="0" y="11239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gradFill flip="none" rotWithShape="1">
            <a:gsLst>
              <a:gs pos="0">
                <a:srgbClr val="82181A">
                  <a:alpha val="30000"/>
                </a:srgbClr>
              </a:gs>
              <a:gs pos="50000">
                <a:srgbClr val="1A1D23"/>
              </a:gs>
              <a:gs pos="100000">
                <a:srgbClr val="82181A">
                  <a:alpha val="30000"/>
                </a:srgbClr>
              </a:gs>
            </a:gsLst>
            <a:lin ang="0" scaled="1"/>
          </a:gradFill>
          <a:ln w="25400">
            <a:solidFill>
              <a:srgbClr val="FB2C36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0" name="Shape 38"/>
          <p:cNvSpPr/>
          <p:nvPr/>
        </p:nvSpPr>
        <p:spPr>
          <a:xfrm>
            <a:off x="685800" y="5638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6278" y="2590"/>
                </a:moveTo>
                <a:cubicBezTo>
                  <a:pt x="222528" y="893"/>
                  <a:pt x="218509" y="0"/>
                  <a:pt x="214313" y="0"/>
                </a:cubicBezTo>
                <a:cubicBezTo>
                  <a:pt x="210116" y="0"/>
                  <a:pt x="206097" y="893"/>
                  <a:pt x="202347" y="2590"/>
                </a:cubicBezTo>
                <a:lnTo>
                  <a:pt x="34201" y="73938"/>
                </a:lnTo>
                <a:cubicBezTo>
                  <a:pt x="14555" y="82242"/>
                  <a:pt x="-89" y="101620"/>
                  <a:pt x="0" y="125016"/>
                </a:cubicBezTo>
                <a:cubicBezTo>
                  <a:pt x="446" y="213598"/>
                  <a:pt x="36880" y="375672"/>
                  <a:pt x="190738" y="449342"/>
                </a:cubicBezTo>
                <a:cubicBezTo>
                  <a:pt x="205651" y="456486"/>
                  <a:pt x="222974" y="456486"/>
                  <a:pt x="237887" y="449342"/>
                </a:cubicBezTo>
                <a:cubicBezTo>
                  <a:pt x="391835" y="375672"/>
                  <a:pt x="428268" y="213598"/>
                  <a:pt x="428625" y="125016"/>
                </a:cubicBezTo>
                <a:cubicBezTo>
                  <a:pt x="428714" y="101620"/>
                  <a:pt x="414070" y="82242"/>
                  <a:pt x="394424" y="73938"/>
                </a:cubicBezTo>
                <a:lnTo>
                  <a:pt x="226278" y="2590"/>
                </a:lnTo>
                <a:close/>
                <a:moveTo>
                  <a:pt x="214313" y="114300"/>
                </a:moveTo>
                <a:cubicBezTo>
                  <a:pt x="226189" y="114300"/>
                  <a:pt x="235744" y="123855"/>
                  <a:pt x="235744" y="135731"/>
                </a:cubicBezTo>
                <a:cubicBezTo>
                  <a:pt x="235744" y="156180"/>
                  <a:pt x="260479" y="166449"/>
                  <a:pt x="274945" y="151983"/>
                </a:cubicBezTo>
                <a:cubicBezTo>
                  <a:pt x="283339" y="143589"/>
                  <a:pt x="296912" y="143589"/>
                  <a:pt x="305217" y="151983"/>
                </a:cubicBezTo>
                <a:cubicBezTo>
                  <a:pt x="313521" y="160377"/>
                  <a:pt x="313611" y="173950"/>
                  <a:pt x="305217" y="182255"/>
                </a:cubicBezTo>
                <a:cubicBezTo>
                  <a:pt x="290751" y="196721"/>
                  <a:pt x="301020" y="221456"/>
                  <a:pt x="321469" y="221456"/>
                </a:cubicBezTo>
                <a:cubicBezTo>
                  <a:pt x="333345" y="221456"/>
                  <a:pt x="342900" y="231011"/>
                  <a:pt x="342900" y="242888"/>
                </a:cubicBezTo>
                <a:cubicBezTo>
                  <a:pt x="342900" y="254764"/>
                  <a:pt x="333345" y="264319"/>
                  <a:pt x="321469" y="264319"/>
                </a:cubicBezTo>
                <a:cubicBezTo>
                  <a:pt x="301020" y="264319"/>
                  <a:pt x="290751" y="289054"/>
                  <a:pt x="305217" y="303520"/>
                </a:cubicBezTo>
                <a:cubicBezTo>
                  <a:pt x="313611" y="311914"/>
                  <a:pt x="313611" y="325487"/>
                  <a:pt x="305217" y="333792"/>
                </a:cubicBezTo>
                <a:cubicBezTo>
                  <a:pt x="296823" y="342096"/>
                  <a:pt x="283250" y="342186"/>
                  <a:pt x="274945" y="333792"/>
                </a:cubicBezTo>
                <a:cubicBezTo>
                  <a:pt x="260479" y="319326"/>
                  <a:pt x="235744" y="329595"/>
                  <a:pt x="235744" y="350044"/>
                </a:cubicBezTo>
                <a:cubicBezTo>
                  <a:pt x="235744" y="361920"/>
                  <a:pt x="226189" y="371475"/>
                  <a:pt x="214313" y="371475"/>
                </a:cubicBezTo>
                <a:cubicBezTo>
                  <a:pt x="202436" y="371475"/>
                  <a:pt x="192881" y="361920"/>
                  <a:pt x="192881" y="350044"/>
                </a:cubicBezTo>
                <a:cubicBezTo>
                  <a:pt x="192881" y="329595"/>
                  <a:pt x="168146" y="319326"/>
                  <a:pt x="153680" y="333792"/>
                </a:cubicBezTo>
                <a:cubicBezTo>
                  <a:pt x="145286" y="342186"/>
                  <a:pt x="131713" y="342186"/>
                  <a:pt x="123408" y="333792"/>
                </a:cubicBezTo>
                <a:cubicBezTo>
                  <a:pt x="115104" y="325398"/>
                  <a:pt x="115014" y="311825"/>
                  <a:pt x="123408" y="303520"/>
                </a:cubicBezTo>
                <a:cubicBezTo>
                  <a:pt x="137874" y="289054"/>
                  <a:pt x="127605" y="264319"/>
                  <a:pt x="107156" y="264319"/>
                </a:cubicBezTo>
                <a:cubicBezTo>
                  <a:pt x="95280" y="264319"/>
                  <a:pt x="85725" y="254764"/>
                  <a:pt x="85725" y="242888"/>
                </a:cubicBezTo>
                <a:cubicBezTo>
                  <a:pt x="85725" y="231011"/>
                  <a:pt x="95280" y="221456"/>
                  <a:pt x="107156" y="221456"/>
                </a:cubicBezTo>
                <a:cubicBezTo>
                  <a:pt x="127605" y="221456"/>
                  <a:pt x="137874" y="196721"/>
                  <a:pt x="123408" y="182255"/>
                </a:cubicBezTo>
                <a:cubicBezTo>
                  <a:pt x="115014" y="173861"/>
                  <a:pt x="115014" y="160288"/>
                  <a:pt x="123408" y="151983"/>
                </a:cubicBezTo>
                <a:cubicBezTo>
                  <a:pt x="131802" y="143679"/>
                  <a:pt x="145375" y="143589"/>
                  <a:pt x="153680" y="151983"/>
                </a:cubicBezTo>
                <a:cubicBezTo>
                  <a:pt x="168146" y="166449"/>
                  <a:pt x="192881" y="156180"/>
                  <a:pt x="192881" y="135731"/>
                </a:cubicBezTo>
                <a:cubicBezTo>
                  <a:pt x="192881" y="123855"/>
                  <a:pt x="202436" y="114300"/>
                  <a:pt x="214313" y="114300"/>
                </a:cubicBezTo>
                <a:close/>
                <a:moveTo>
                  <a:pt x="185738" y="235744"/>
                </a:moveTo>
                <a:cubicBezTo>
                  <a:pt x="197566" y="235744"/>
                  <a:pt x="207169" y="226141"/>
                  <a:pt x="207169" y="214313"/>
                </a:cubicBezTo>
                <a:cubicBezTo>
                  <a:pt x="207169" y="202484"/>
                  <a:pt x="197566" y="192881"/>
                  <a:pt x="185738" y="192881"/>
                </a:cubicBezTo>
                <a:cubicBezTo>
                  <a:pt x="173909" y="192881"/>
                  <a:pt x="164306" y="202484"/>
                  <a:pt x="164306" y="214313"/>
                </a:cubicBezTo>
                <a:cubicBezTo>
                  <a:pt x="164306" y="226141"/>
                  <a:pt x="173909" y="235744"/>
                  <a:pt x="185738" y="235744"/>
                </a:cubicBezTo>
                <a:close/>
                <a:moveTo>
                  <a:pt x="264319" y="271463"/>
                </a:moveTo>
                <a:cubicBezTo>
                  <a:pt x="264319" y="259634"/>
                  <a:pt x="254716" y="250031"/>
                  <a:pt x="242888" y="250031"/>
                </a:cubicBezTo>
                <a:cubicBezTo>
                  <a:pt x="231059" y="250031"/>
                  <a:pt x="221456" y="259634"/>
                  <a:pt x="221456" y="271463"/>
                </a:cubicBezTo>
                <a:cubicBezTo>
                  <a:pt x="221456" y="283291"/>
                  <a:pt x="231059" y="292894"/>
                  <a:pt x="242888" y="292894"/>
                </a:cubicBezTo>
                <a:cubicBezTo>
                  <a:pt x="254716" y="292894"/>
                  <a:pt x="264319" y="283291"/>
                  <a:pt x="264319" y="271463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1" name="Text 39"/>
          <p:cNvSpPr/>
          <p:nvPr/>
        </p:nvSpPr>
        <p:spPr>
          <a:xfrm>
            <a:off x="1390650" y="5537597"/>
            <a:ext cx="7915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Attack Surface Minimized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390650" y="5918597"/>
            <a:ext cx="78867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Private keys exist only in the offline machine's encrypted storage. </a:t>
            </a:r>
            <a:r>
              <a:rPr lang="en-US" sz="1350" b="1" dirty="0">
                <a:solidFill>
                  <a:srgbClr val="F5F5F5"/>
                </a:solidFill>
                <a:highlight>
                  <a:srgbClr val="FB2C36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Never exposed to online threats.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933980" y="5505450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3600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076855" y="5962650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Exposure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B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783" y="367783"/>
            <a:ext cx="11529991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kern="0" spc="58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7783" y="662009"/>
            <a:ext cx="11677104" cy="4413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75" b="1" dirty="0">
                <a:solidFill>
                  <a:srgbClr val="F5F5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Technology Stack: Modern, Type-Safe Architecture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2380" y="1328615"/>
            <a:ext cx="5608688" cy="1176905"/>
          </a:xfrm>
          <a:custGeom>
            <a:avLst/>
            <a:gdLst/>
            <a:ahLst/>
            <a:cxnLst/>
            <a:rect l="l" t="t" r="r" b="b"/>
            <a:pathLst>
              <a:path w="5608688" h="1176905">
                <a:moveTo>
                  <a:pt x="73557" y="0"/>
                </a:moveTo>
                <a:lnTo>
                  <a:pt x="5535131" y="0"/>
                </a:lnTo>
                <a:cubicBezTo>
                  <a:pt x="5575755" y="0"/>
                  <a:pt x="5608688" y="32932"/>
                  <a:pt x="5608688" y="73557"/>
                </a:cubicBezTo>
                <a:lnTo>
                  <a:pt x="5608688" y="1103348"/>
                </a:lnTo>
                <a:cubicBezTo>
                  <a:pt x="5608688" y="1143973"/>
                  <a:pt x="5575755" y="1176905"/>
                  <a:pt x="5535131" y="1176905"/>
                </a:cubicBezTo>
                <a:lnTo>
                  <a:pt x="73557" y="1176905"/>
                </a:lnTo>
                <a:cubicBezTo>
                  <a:pt x="32932" y="1176905"/>
                  <a:pt x="0" y="1143973"/>
                  <a:pt x="0" y="1103348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" name="Shape 3"/>
          <p:cNvSpPr/>
          <p:nvPr/>
        </p:nvSpPr>
        <p:spPr>
          <a:xfrm>
            <a:off x="560869" y="1620543"/>
            <a:ext cx="588452" cy="588452"/>
          </a:xfrm>
          <a:custGeom>
            <a:avLst/>
            <a:gdLst/>
            <a:ahLst/>
            <a:cxnLst/>
            <a:rect l="l" t="t" r="r" b="b"/>
            <a:pathLst>
              <a:path w="588452" h="588452">
                <a:moveTo>
                  <a:pt x="73557" y="0"/>
                </a:moveTo>
                <a:lnTo>
                  <a:pt x="514896" y="0"/>
                </a:lnTo>
                <a:cubicBezTo>
                  <a:pt x="555493" y="0"/>
                  <a:pt x="588452" y="32960"/>
                  <a:pt x="588452" y="73557"/>
                </a:cubicBezTo>
                <a:lnTo>
                  <a:pt x="588452" y="514896"/>
                </a:lnTo>
                <a:cubicBezTo>
                  <a:pt x="588452" y="555520"/>
                  <a:pt x="555520" y="588452"/>
                  <a:pt x="514896" y="588452"/>
                </a:cubicBezTo>
                <a:lnTo>
                  <a:pt x="73557" y="588452"/>
                </a:lnTo>
                <a:cubicBezTo>
                  <a:pt x="32932" y="588452"/>
                  <a:pt x="0" y="555520"/>
                  <a:pt x="0" y="514896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2B7FFF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" name="Shape 4"/>
          <p:cNvSpPr/>
          <p:nvPr/>
        </p:nvSpPr>
        <p:spPr>
          <a:xfrm>
            <a:off x="736715" y="1776851"/>
            <a:ext cx="241357" cy="275837"/>
          </a:xfrm>
          <a:custGeom>
            <a:avLst/>
            <a:gdLst/>
            <a:ahLst/>
            <a:cxnLst/>
            <a:rect l="l" t="t" r="r" b="b"/>
            <a:pathLst>
              <a:path w="241357" h="275837">
                <a:moveTo>
                  <a:pt x="0" y="17240"/>
                </a:moveTo>
                <a:lnTo>
                  <a:pt x="0" y="258597"/>
                </a:lnTo>
                <a:lnTo>
                  <a:pt x="241357" y="258597"/>
                </a:lnTo>
                <a:lnTo>
                  <a:pt x="241357" y="17240"/>
                </a:lnTo>
                <a:lnTo>
                  <a:pt x="0" y="17240"/>
                </a:lnTo>
                <a:close/>
                <a:moveTo>
                  <a:pt x="131346" y="205477"/>
                </a:moveTo>
                <a:cubicBezTo>
                  <a:pt x="131346" y="228966"/>
                  <a:pt x="117554" y="239687"/>
                  <a:pt x="97459" y="239687"/>
                </a:cubicBezTo>
                <a:cubicBezTo>
                  <a:pt x="79303" y="239687"/>
                  <a:pt x="68798" y="230313"/>
                  <a:pt x="63410" y="218946"/>
                </a:cubicBezTo>
                <a:lnTo>
                  <a:pt x="81889" y="207794"/>
                </a:lnTo>
                <a:cubicBezTo>
                  <a:pt x="85445" y="214097"/>
                  <a:pt x="88677" y="219431"/>
                  <a:pt x="96489" y="219431"/>
                </a:cubicBezTo>
                <a:cubicBezTo>
                  <a:pt x="103924" y="219431"/>
                  <a:pt x="108665" y="216521"/>
                  <a:pt x="108665" y="205154"/>
                </a:cubicBezTo>
                <a:lnTo>
                  <a:pt x="108665" y="128060"/>
                </a:lnTo>
                <a:lnTo>
                  <a:pt x="131346" y="128060"/>
                </a:lnTo>
                <a:lnTo>
                  <a:pt x="131346" y="205477"/>
                </a:lnTo>
                <a:close/>
                <a:moveTo>
                  <a:pt x="185005" y="239687"/>
                </a:moveTo>
                <a:cubicBezTo>
                  <a:pt x="163940" y="239687"/>
                  <a:pt x="150310" y="229667"/>
                  <a:pt x="143683" y="216521"/>
                </a:cubicBezTo>
                <a:lnTo>
                  <a:pt x="162162" y="205854"/>
                </a:lnTo>
                <a:cubicBezTo>
                  <a:pt x="167011" y="213774"/>
                  <a:pt x="173368" y="219646"/>
                  <a:pt x="184520" y="219646"/>
                </a:cubicBezTo>
                <a:cubicBezTo>
                  <a:pt x="193894" y="219646"/>
                  <a:pt x="199928" y="214959"/>
                  <a:pt x="199928" y="208440"/>
                </a:cubicBezTo>
                <a:cubicBezTo>
                  <a:pt x="199928" y="200682"/>
                  <a:pt x="193786" y="197935"/>
                  <a:pt x="183389" y="193355"/>
                </a:cubicBezTo>
                <a:lnTo>
                  <a:pt x="177732" y="190931"/>
                </a:lnTo>
                <a:cubicBezTo>
                  <a:pt x="161354" y="183981"/>
                  <a:pt x="150525" y="175200"/>
                  <a:pt x="150525" y="156721"/>
                </a:cubicBezTo>
                <a:cubicBezTo>
                  <a:pt x="150525" y="139696"/>
                  <a:pt x="163509" y="126767"/>
                  <a:pt x="183712" y="126767"/>
                </a:cubicBezTo>
                <a:cubicBezTo>
                  <a:pt x="198150" y="126767"/>
                  <a:pt x="208494" y="131777"/>
                  <a:pt x="215929" y="144922"/>
                </a:cubicBezTo>
                <a:lnTo>
                  <a:pt x="198258" y="156236"/>
                </a:lnTo>
                <a:cubicBezTo>
                  <a:pt x="194379" y="149286"/>
                  <a:pt x="190177" y="146538"/>
                  <a:pt x="183658" y="146538"/>
                </a:cubicBezTo>
                <a:cubicBezTo>
                  <a:pt x="177031" y="146538"/>
                  <a:pt x="172829" y="150741"/>
                  <a:pt x="172829" y="156236"/>
                </a:cubicBezTo>
                <a:cubicBezTo>
                  <a:pt x="172829" y="163024"/>
                  <a:pt x="177031" y="165772"/>
                  <a:pt x="186783" y="170028"/>
                </a:cubicBezTo>
                <a:lnTo>
                  <a:pt x="192439" y="172452"/>
                </a:lnTo>
                <a:cubicBezTo>
                  <a:pt x="211727" y="180695"/>
                  <a:pt x="222555" y="189153"/>
                  <a:pt x="222555" y="208117"/>
                </a:cubicBezTo>
                <a:cubicBezTo>
                  <a:pt x="222555" y="228481"/>
                  <a:pt x="206501" y="239687"/>
                  <a:pt x="185005" y="239687"/>
                </a:cubicBezTo>
                <a:close/>
              </a:path>
            </a:pathLst>
          </a:custGeom>
          <a:solidFill>
            <a:srgbClr val="51A2FF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7" name="Text 5"/>
          <p:cNvSpPr/>
          <p:nvPr/>
        </p:nvSpPr>
        <p:spPr>
          <a:xfrm>
            <a:off x="1296434" y="1546986"/>
            <a:ext cx="3613466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TypeScript 5.x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6434" y="1841213"/>
            <a:ext cx="3595077" cy="4413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Strict mode enabled for maximum type safety and code reliability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964996" y="1786045"/>
            <a:ext cx="827511" cy="257448"/>
          </a:xfrm>
          <a:custGeom>
            <a:avLst/>
            <a:gdLst/>
            <a:ahLst/>
            <a:cxnLst/>
            <a:rect l="l" t="t" r="r" b="b"/>
            <a:pathLst>
              <a:path w="827511" h="257448">
                <a:moveTo>
                  <a:pt x="128724" y="0"/>
                </a:moveTo>
                <a:lnTo>
                  <a:pt x="698787" y="0"/>
                </a:lnTo>
                <a:cubicBezTo>
                  <a:pt x="769832" y="0"/>
                  <a:pt x="827511" y="57679"/>
                  <a:pt x="827511" y="128724"/>
                </a:cubicBezTo>
                <a:lnTo>
                  <a:pt x="827511" y="128724"/>
                </a:lnTo>
                <a:cubicBezTo>
                  <a:pt x="827511" y="199769"/>
                  <a:pt x="769832" y="257448"/>
                  <a:pt x="698787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0" name="Text 8"/>
          <p:cNvSpPr/>
          <p:nvPr/>
        </p:nvSpPr>
        <p:spPr>
          <a:xfrm>
            <a:off x="4964996" y="1786045"/>
            <a:ext cx="891873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Language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72380" y="2657231"/>
            <a:ext cx="5608688" cy="1176905"/>
          </a:xfrm>
          <a:custGeom>
            <a:avLst/>
            <a:gdLst/>
            <a:ahLst/>
            <a:cxnLst/>
            <a:rect l="l" t="t" r="r" b="b"/>
            <a:pathLst>
              <a:path w="5608688" h="1176905">
                <a:moveTo>
                  <a:pt x="73557" y="0"/>
                </a:moveTo>
                <a:lnTo>
                  <a:pt x="5535131" y="0"/>
                </a:lnTo>
                <a:cubicBezTo>
                  <a:pt x="5575755" y="0"/>
                  <a:pt x="5608688" y="32932"/>
                  <a:pt x="5608688" y="73557"/>
                </a:cubicBezTo>
                <a:lnTo>
                  <a:pt x="5608688" y="1103348"/>
                </a:lnTo>
                <a:cubicBezTo>
                  <a:pt x="5608688" y="1143973"/>
                  <a:pt x="5575755" y="1176905"/>
                  <a:pt x="5535131" y="1176905"/>
                </a:cubicBezTo>
                <a:lnTo>
                  <a:pt x="73557" y="1176905"/>
                </a:lnTo>
                <a:cubicBezTo>
                  <a:pt x="32932" y="1176905"/>
                  <a:pt x="0" y="1143973"/>
                  <a:pt x="0" y="1103348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2" name="Shape 10"/>
          <p:cNvSpPr/>
          <p:nvPr/>
        </p:nvSpPr>
        <p:spPr>
          <a:xfrm>
            <a:off x="560869" y="2949158"/>
            <a:ext cx="588452" cy="588452"/>
          </a:xfrm>
          <a:custGeom>
            <a:avLst/>
            <a:gdLst/>
            <a:ahLst/>
            <a:cxnLst/>
            <a:rect l="l" t="t" r="r" b="b"/>
            <a:pathLst>
              <a:path w="588452" h="588452">
                <a:moveTo>
                  <a:pt x="73557" y="0"/>
                </a:moveTo>
                <a:lnTo>
                  <a:pt x="514896" y="0"/>
                </a:lnTo>
                <a:cubicBezTo>
                  <a:pt x="555493" y="0"/>
                  <a:pt x="588452" y="32960"/>
                  <a:pt x="588452" y="73557"/>
                </a:cubicBezTo>
                <a:lnTo>
                  <a:pt x="588452" y="514896"/>
                </a:lnTo>
                <a:cubicBezTo>
                  <a:pt x="588452" y="555520"/>
                  <a:pt x="555520" y="588452"/>
                  <a:pt x="514896" y="588452"/>
                </a:cubicBezTo>
                <a:lnTo>
                  <a:pt x="73557" y="588452"/>
                </a:lnTo>
                <a:cubicBezTo>
                  <a:pt x="32932" y="588452"/>
                  <a:pt x="0" y="555520"/>
                  <a:pt x="0" y="514896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3" name="Shape 11"/>
          <p:cNvSpPr/>
          <p:nvPr/>
        </p:nvSpPr>
        <p:spPr>
          <a:xfrm>
            <a:off x="684995" y="3105466"/>
            <a:ext cx="344796" cy="275837"/>
          </a:xfrm>
          <a:custGeom>
            <a:avLst/>
            <a:gdLst/>
            <a:ahLst/>
            <a:cxnLst/>
            <a:rect l="l" t="t" r="r" b="b"/>
            <a:pathLst>
              <a:path w="344796" h="275837">
                <a:moveTo>
                  <a:pt x="170405" y="243512"/>
                </a:moveTo>
                <a:cubicBezTo>
                  <a:pt x="169273" y="243512"/>
                  <a:pt x="168142" y="243189"/>
                  <a:pt x="167118" y="242650"/>
                </a:cubicBezTo>
                <a:lnTo>
                  <a:pt x="156775" y="236509"/>
                </a:lnTo>
                <a:cubicBezTo>
                  <a:pt x="155212" y="235647"/>
                  <a:pt x="155966" y="235324"/>
                  <a:pt x="156505" y="235162"/>
                </a:cubicBezTo>
                <a:cubicBezTo>
                  <a:pt x="158552" y="234462"/>
                  <a:pt x="158983" y="234300"/>
                  <a:pt x="161192" y="233007"/>
                </a:cubicBezTo>
                <a:cubicBezTo>
                  <a:pt x="161408" y="232899"/>
                  <a:pt x="161731" y="232953"/>
                  <a:pt x="161947" y="233061"/>
                </a:cubicBezTo>
                <a:lnTo>
                  <a:pt x="169920" y="237802"/>
                </a:lnTo>
                <a:cubicBezTo>
                  <a:pt x="170189" y="237963"/>
                  <a:pt x="170620" y="237963"/>
                  <a:pt x="170890" y="237802"/>
                </a:cubicBezTo>
                <a:lnTo>
                  <a:pt x="202029" y="219808"/>
                </a:lnTo>
                <a:cubicBezTo>
                  <a:pt x="202299" y="219646"/>
                  <a:pt x="202514" y="219323"/>
                  <a:pt x="202514" y="218946"/>
                </a:cubicBezTo>
                <a:lnTo>
                  <a:pt x="202514" y="183011"/>
                </a:lnTo>
                <a:cubicBezTo>
                  <a:pt x="202514" y="182634"/>
                  <a:pt x="202352" y="182311"/>
                  <a:pt x="202029" y="182149"/>
                </a:cubicBezTo>
                <a:lnTo>
                  <a:pt x="170890" y="164209"/>
                </a:lnTo>
                <a:cubicBezTo>
                  <a:pt x="170620" y="164048"/>
                  <a:pt x="170243" y="164048"/>
                  <a:pt x="169920" y="164209"/>
                </a:cubicBezTo>
                <a:lnTo>
                  <a:pt x="138781" y="182149"/>
                </a:lnTo>
                <a:cubicBezTo>
                  <a:pt x="138457" y="182311"/>
                  <a:pt x="138296" y="182688"/>
                  <a:pt x="138296" y="183011"/>
                </a:cubicBezTo>
                <a:lnTo>
                  <a:pt x="138296" y="218946"/>
                </a:lnTo>
                <a:cubicBezTo>
                  <a:pt x="138296" y="219269"/>
                  <a:pt x="138511" y="219592"/>
                  <a:pt x="138781" y="219754"/>
                </a:cubicBezTo>
                <a:lnTo>
                  <a:pt x="147293" y="224656"/>
                </a:lnTo>
                <a:cubicBezTo>
                  <a:pt x="151926" y="226973"/>
                  <a:pt x="154781" y="224225"/>
                  <a:pt x="154781" y="221532"/>
                </a:cubicBezTo>
                <a:lnTo>
                  <a:pt x="154781" y="186028"/>
                </a:lnTo>
                <a:cubicBezTo>
                  <a:pt x="154781" y="185544"/>
                  <a:pt x="155158" y="185113"/>
                  <a:pt x="155697" y="185113"/>
                </a:cubicBezTo>
                <a:lnTo>
                  <a:pt x="159630" y="185113"/>
                </a:lnTo>
                <a:cubicBezTo>
                  <a:pt x="160115" y="185113"/>
                  <a:pt x="160546" y="185490"/>
                  <a:pt x="160546" y="186028"/>
                </a:cubicBezTo>
                <a:lnTo>
                  <a:pt x="160546" y="221532"/>
                </a:lnTo>
                <a:cubicBezTo>
                  <a:pt x="160546" y="227727"/>
                  <a:pt x="157206" y="231229"/>
                  <a:pt x="151333" y="231229"/>
                </a:cubicBezTo>
                <a:cubicBezTo>
                  <a:pt x="149555" y="231229"/>
                  <a:pt x="148101" y="231229"/>
                  <a:pt x="144168" y="229290"/>
                </a:cubicBezTo>
                <a:lnTo>
                  <a:pt x="135979" y="224603"/>
                </a:lnTo>
                <a:cubicBezTo>
                  <a:pt x="133986" y="223417"/>
                  <a:pt x="132693" y="221262"/>
                  <a:pt x="132693" y="218946"/>
                </a:cubicBezTo>
                <a:lnTo>
                  <a:pt x="132693" y="183011"/>
                </a:lnTo>
                <a:cubicBezTo>
                  <a:pt x="132693" y="180695"/>
                  <a:pt x="133932" y="178486"/>
                  <a:pt x="135979" y="177355"/>
                </a:cubicBezTo>
                <a:lnTo>
                  <a:pt x="167118" y="159361"/>
                </a:lnTo>
                <a:cubicBezTo>
                  <a:pt x="169112" y="158229"/>
                  <a:pt x="171698" y="158229"/>
                  <a:pt x="173637" y="159361"/>
                </a:cubicBezTo>
                <a:lnTo>
                  <a:pt x="204777" y="177355"/>
                </a:lnTo>
                <a:cubicBezTo>
                  <a:pt x="206770" y="178540"/>
                  <a:pt x="208063" y="180695"/>
                  <a:pt x="208063" y="183011"/>
                </a:cubicBezTo>
                <a:lnTo>
                  <a:pt x="208063" y="218946"/>
                </a:lnTo>
                <a:cubicBezTo>
                  <a:pt x="208063" y="221262"/>
                  <a:pt x="206824" y="223471"/>
                  <a:pt x="204777" y="224603"/>
                </a:cubicBezTo>
                <a:lnTo>
                  <a:pt x="173637" y="242597"/>
                </a:lnTo>
                <a:cubicBezTo>
                  <a:pt x="172721" y="243189"/>
                  <a:pt x="171590" y="243512"/>
                  <a:pt x="170405" y="243512"/>
                </a:cubicBezTo>
                <a:close/>
                <a:moveTo>
                  <a:pt x="195564" y="208063"/>
                </a:moveTo>
                <a:cubicBezTo>
                  <a:pt x="195564" y="201329"/>
                  <a:pt x="191039" y="199551"/>
                  <a:pt x="181449" y="198258"/>
                </a:cubicBezTo>
                <a:cubicBezTo>
                  <a:pt x="171752" y="196965"/>
                  <a:pt x="170782" y="196318"/>
                  <a:pt x="170782" y="194056"/>
                </a:cubicBezTo>
                <a:cubicBezTo>
                  <a:pt x="170782" y="192170"/>
                  <a:pt x="171590" y="189692"/>
                  <a:pt x="178755" y="189692"/>
                </a:cubicBezTo>
                <a:cubicBezTo>
                  <a:pt x="185166" y="189692"/>
                  <a:pt x="187537" y="191093"/>
                  <a:pt x="188507" y="195403"/>
                </a:cubicBezTo>
                <a:cubicBezTo>
                  <a:pt x="188614" y="195834"/>
                  <a:pt x="188938" y="196103"/>
                  <a:pt x="189369" y="196103"/>
                </a:cubicBezTo>
                <a:lnTo>
                  <a:pt x="193409" y="196103"/>
                </a:lnTo>
                <a:cubicBezTo>
                  <a:pt x="193679" y="196103"/>
                  <a:pt x="193894" y="195995"/>
                  <a:pt x="194056" y="195834"/>
                </a:cubicBezTo>
                <a:cubicBezTo>
                  <a:pt x="194217" y="195618"/>
                  <a:pt x="194325" y="195403"/>
                  <a:pt x="194271" y="195133"/>
                </a:cubicBezTo>
                <a:cubicBezTo>
                  <a:pt x="193625" y="187699"/>
                  <a:pt x="188722" y="184251"/>
                  <a:pt x="178755" y="184251"/>
                </a:cubicBezTo>
                <a:cubicBezTo>
                  <a:pt x="169866" y="184251"/>
                  <a:pt x="164586" y="188022"/>
                  <a:pt x="164586" y="194271"/>
                </a:cubicBezTo>
                <a:cubicBezTo>
                  <a:pt x="164586" y="201113"/>
                  <a:pt x="169866" y="202945"/>
                  <a:pt x="178378" y="203807"/>
                </a:cubicBezTo>
                <a:cubicBezTo>
                  <a:pt x="188561" y="204831"/>
                  <a:pt x="189369" y="206285"/>
                  <a:pt x="189369" y="208279"/>
                </a:cubicBezTo>
                <a:cubicBezTo>
                  <a:pt x="189369" y="211780"/>
                  <a:pt x="186567" y="213235"/>
                  <a:pt x="179994" y="213235"/>
                </a:cubicBezTo>
                <a:cubicBezTo>
                  <a:pt x="171752" y="213235"/>
                  <a:pt x="169920" y="211188"/>
                  <a:pt x="169327" y="207093"/>
                </a:cubicBezTo>
                <a:cubicBezTo>
                  <a:pt x="169273" y="206662"/>
                  <a:pt x="168896" y="206339"/>
                  <a:pt x="168411" y="206339"/>
                </a:cubicBezTo>
                <a:lnTo>
                  <a:pt x="164371" y="206339"/>
                </a:lnTo>
                <a:cubicBezTo>
                  <a:pt x="163886" y="206339"/>
                  <a:pt x="163455" y="206716"/>
                  <a:pt x="163455" y="207255"/>
                </a:cubicBezTo>
                <a:cubicBezTo>
                  <a:pt x="163455" y="212481"/>
                  <a:pt x="166310" y="218730"/>
                  <a:pt x="179941" y="218730"/>
                </a:cubicBezTo>
                <a:cubicBezTo>
                  <a:pt x="189907" y="218730"/>
                  <a:pt x="195564" y="214851"/>
                  <a:pt x="195564" y="208063"/>
                </a:cubicBezTo>
                <a:close/>
                <a:moveTo>
                  <a:pt x="224926" y="181072"/>
                </a:moveTo>
                <a:cubicBezTo>
                  <a:pt x="224926" y="184358"/>
                  <a:pt x="222232" y="187052"/>
                  <a:pt x="218946" y="187052"/>
                </a:cubicBezTo>
                <a:cubicBezTo>
                  <a:pt x="215659" y="187052"/>
                  <a:pt x="212966" y="184358"/>
                  <a:pt x="212966" y="181072"/>
                </a:cubicBezTo>
                <a:cubicBezTo>
                  <a:pt x="212966" y="177678"/>
                  <a:pt x="215767" y="175092"/>
                  <a:pt x="218946" y="175092"/>
                </a:cubicBezTo>
                <a:cubicBezTo>
                  <a:pt x="222178" y="175038"/>
                  <a:pt x="224926" y="177678"/>
                  <a:pt x="224926" y="181072"/>
                </a:cubicBezTo>
                <a:close/>
                <a:moveTo>
                  <a:pt x="223956" y="181072"/>
                </a:moveTo>
                <a:cubicBezTo>
                  <a:pt x="223956" y="178271"/>
                  <a:pt x="221693" y="176062"/>
                  <a:pt x="218892" y="176062"/>
                </a:cubicBezTo>
                <a:cubicBezTo>
                  <a:pt x="216144" y="176062"/>
                  <a:pt x="213882" y="178271"/>
                  <a:pt x="213882" y="181072"/>
                </a:cubicBezTo>
                <a:cubicBezTo>
                  <a:pt x="213882" y="183873"/>
                  <a:pt x="216144" y="186136"/>
                  <a:pt x="218892" y="186136"/>
                </a:cubicBezTo>
                <a:cubicBezTo>
                  <a:pt x="221693" y="186082"/>
                  <a:pt x="223956" y="183820"/>
                  <a:pt x="223956" y="181072"/>
                </a:cubicBezTo>
                <a:close/>
                <a:moveTo>
                  <a:pt x="221532" y="184412"/>
                </a:moveTo>
                <a:lnTo>
                  <a:pt x="220131" y="184412"/>
                </a:lnTo>
                <a:cubicBezTo>
                  <a:pt x="220077" y="184089"/>
                  <a:pt x="219862" y="182365"/>
                  <a:pt x="219862" y="182311"/>
                </a:cubicBezTo>
                <a:cubicBezTo>
                  <a:pt x="219754" y="181934"/>
                  <a:pt x="219646" y="181718"/>
                  <a:pt x="219161" y="181718"/>
                </a:cubicBezTo>
                <a:lnTo>
                  <a:pt x="217976" y="181718"/>
                </a:lnTo>
                <a:lnTo>
                  <a:pt x="217976" y="184412"/>
                </a:lnTo>
                <a:lnTo>
                  <a:pt x="216683" y="184412"/>
                </a:lnTo>
                <a:lnTo>
                  <a:pt x="216683" y="177678"/>
                </a:lnTo>
                <a:lnTo>
                  <a:pt x="219000" y="177678"/>
                </a:lnTo>
                <a:cubicBezTo>
                  <a:pt x="219808" y="177678"/>
                  <a:pt x="221370" y="177678"/>
                  <a:pt x="221370" y="179456"/>
                </a:cubicBezTo>
                <a:cubicBezTo>
                  <a:pt x="221370" y="180695"/>
                  <a:pt x="220562" y="180964"/>
                  <a:pt x="220077" y="181126"/>
                </a:cubicBezTo>
                <a:cubicBezTo>
                  <a:pt x="220993" y="181180"/>
                  <a:pt x="221047" y="181772"/>
                  <a:pt x="221208" y="182634"/>
                </a:cubicBezTo>
                <a:cubicBezTo>
                  <a:pt x="221262" y="183173"/>
                  <a:pt x="221370" y="184089"/>
                  <a:pt x="221532" y="184412"/>
                </a:cubicBezTo>
                <a:close/>
                <a:moveTo>
                  <a:pt x="220023" y="179671"/>
                </a:moveTo>
                <a:cubicBezTo>
                  <a:pt x="220023" y="178755"/>
                  <a:pt x="219377" y="178755"/>
                  <a:pt x="219053" y="178755"/>
                </a:cubicBezTo>
                <a:lnTo>
                  <a:pt x="217976" y="178755"/>
                </a:lnTo>
                <a:lnTo>
                  <a:pt x="217976" y="180641"/>
                </a:lnTo>
                <a:lnTo>
                  <a:pt x="219000" y="180641"/>
                </a:lnTo>
                <a:cubicBezTo>
                  <a:pt x="219862" y="180641"/>
                  <a:pt x="220023" y="180048"/>
                  <a:pt x="220023" y="179671"/>
                </a:cubicBezTo>
                <a:close/>
                <a:moveTo>
                  <a:pt x="73970" y="102900"/>
                </a:moveTo>
                <a:cubicBezTo>
                  <a:pt x="73970" y="101446"/>
                  <a:pt x="73215" y="100153"/>
                  <a:pt x="71976" y="99452"/>
                </a:cubicBezTo>
                <a:lnTo>
                  <a:pt x="38951" y="80435"/>
                </a:lnTo>
                <a:cubicBezTo>
                  <a:pt x="38412" y="80111"/>
                  <a:pt x="37766" y="79950"/>
                  <a:pt x="37119" y="79896"/>
                </a:cubicBezTo>
                <a:lnTo>
                  <a:pt x="36796" y="79896"/>
                </a:lnTo>
                <a:cubicBezTo>
                  <a:pt x="36150" y="79896"/>
                  <a:pt x="35557" y="80111"/>
                  <a:pt x="34965" y="80435"/>
                </a:cubicBezTo>
                <a:lnTo>
                  <a:pt x="1993" y="99452"/>
                </a:lnTo>
                <a:cubicBezTo>
                  <a:pt x="754" y="100153"/>
                  <a:pt x="0" y="101499"/>
                  <a:pt x="0" y="102900"/>
                </a:cubicBezTo>
                <a:lnTo>
                  <a:pt x="54" y="154081"/>
                </a:lnTo>
                <a:cubicBezTo>
                  <a:pt x="54" y="154781"/>
                  <a:pt x="431" y="155428"/>
                  <a:pt x="1024" y="155805"/>
                </a:cubicBezTo>
                <a:cubicBezTo>
                  <a:pt x="1616" y="156182"/>
                  <a:pt x="2370" y="156182"/>
                  <a:pt x="3017" y="155805"/>
                </a:cubicBezTo>
                <a:lnTo>
                  <a:pt x="22627" y="144545"/>
                </a:lnTo>
                <a:cubicBezTo>
                  <a:pt x="23866" y="143791"/>
                  <a:pt x="24621" y="142498"/>
                  <a:pt x="24621" y="141097"/>
                </a:cubicBezTo>
                <a:lnTo>
                  <a:pt x="24621" y="117177"/>
                </a:lnTo>
                <a:cubicBezTo>
                  <a:pt x="24621" y="115776"/>
                  <a:pt x="25375" y="114429"/>
                  <a:pt x="26614" y="113729"/>
                </a:cubicBezTo>
                <a:lnTo>
                  <a:pt x="34965" y="108934"/>
                </a:lnTo>
                <a:cubicBezTo>
                  <a:pt x="35611" y="108557"/>
                  <a:pt x="36257" y="108395"/>
                  <a:pt x="36958" y="108395"/>
                </a:cubicBezTo>
                <a:cubicBezTo>
                  <a:pt x="37658" y="108395"/>
                  <a:pt x="38359" y="108557"/>
                  <a:pt x="38951" y="108934"/>
                </a:cubicBezTo>
                <a:lnTo>
                  <a:pt x="47302" y="113729"/>
                </a:lnTo>
                <a:cubicBezTo>
                  <a:pt x="48541" y="114429"/>
                  <a:pt x="49295" y="115776"/>
                  <a:pt x="49295" y="117177"/>
                </a:cubicBezTo>
                <a:lnTo>
                  <a:pt x="49295" y="141097"/>
                </a:lnTo>
                <a:cubicBezTo>
                  <a:pt x="49295" y="142498"/>
                  <a:pt x="50049" y="143845"/>
                  <a:pt x="51288" y="144545"/>
                </a:cubicBezTo>
                <a:lnTo>
                  <a:pt x="70899" y="155805"/>
                </a:lnTo>
                <a:cubicBezTo>
                  <a:pt x="71491" y="156182"/>
                  <a:pt x="72299" y="156182"/>
                  <a:pt x="72892" y="155805"/>
                </a:cubicBezTo>
                <a:cubicBezTo>
                  <a:pt x="73485" y="155482"/>
                  <a:pt x="73862" y="154781"/>
                  <a:pt x="73862" y="154081"/>
                </a:cubicBezTo>
                <a:lnTo>
                  <a:pt x="73970" y="102900"/>
                </a:lnTo>
                <a:close/>
                <a:moveTo>
                  <a:pt x="254557" y="47032"/>
                </a:moveTo>
                <a:lnTo>
                  <a:pt x="254557" y="142067"/>
                </a:lnTo>
                <a:cubicBezTo>
                  <a:pt x="254557" y="143468"/>
                  <a:pt x="253802" y="144814"/>
                  <a:pt x="252563" y="145515"/>
                </a:cubicBezTo>
                <a:lnTo>
                  <a:pt x="219538" y="164586"/>
                </a:lnTo>
                <a:cubicBezTo>
                  <a:pt x="218299" y="165287"/>
                  <a:pt x="216791" y="165287"/>
                  <a:pt x="215552" y="164586"/>
                </a:cubicBezTo>
                <a:lnTo>
                  <a:pt x="182527" y="145515"/>
                </a:lnTo>
                <a:cubicBezTo>
                  <a:pt x="181287" y="144814"/>
                  <a:pt x="180533" y="143468"/>
                  <a:pt x="180533" y="142067"/>
                </a:cubicBezTo>
                <a:lnTo>
                  <a:pt x="180533" y="103924"/>
                </a:lnTo>
                <a:cubicBezTo>
                  <a:pt x="180533" y="102523"/>
                  <a:pt x="181287" y="101176"/>
                  <a:pt x="182527" y="100476"/>
                </a:cubicBezTo>
                <a:lnTo>
                  <a:pt x="215552" y="81404"/>
                </a:lnTo>
                <a:cubicBezTo>
                  <a:pt x="216791" y="80704"/>
                  <a:pt x="218299" y="80704"/>
                  <a:pt x="219538" y="81404"/>
                </a:cubicBezTo>
                <a:lnTo>
                  <a:pt x="227781" y="86145"/>
                </a:lnTo>
                <a:cubicBezTo>
                  <a:pt x="228697" y="86684"/>
                  <a:pt x="229882" y="85984"/>
                  <a:pt x="229882" y="84960"/>
                </a:cubicBezTo>
                <a:lnTo>
                  <a:pt x="229882" y="34318"/>
                </a:lnTo>
                <a:cubicBezTo>
                  <a:pt x="229882" y="32810"/>
                  <a:pt x="231498" y="31840"/>
                  <a:pt x="232845" y="32594"/>
                </a:cubicBezTo>
                <a:lnTo>
                  <a:pt x="252509" y="43584"/>
                </a:lnTo>
                <a:cubicBezTo>
                  <a:pt x="253749" y="44231"/>
                  <a:pt x="254557" y="45578"/>
                  <a:pt x="254557" y="47032"/>
                </a:cubicBezTo>
                <a:close/>
                <a:moveTo>
                  <a:pt x="229774" y="116477"/>
                </a:moveTo>
                <a:cubicBezTo>
                  <a:pt x="229774" y="116099"/>
                  <a:pt x="229559" y="115776"/>
                  <a:pt x="229290" y="115615"/>
                </a:cubicBezTo>
                <a:lnTo>
                  <a:pt x="217976" y="109042"/>
                </a:lnTo>
                <a:cubicBezTo>
                  <a:pt x="217653" y="108880"/>
                  <a:pt x="217276" y="108880"/>
                  <a:pt x="216952" y="109042"/>
                </a:cubicBezTo>
                <a:lnTo>
                  <a:pt x="205639" y="115615"/>
                </a:lnTo>
                <a:cubicBezTo>
                  <a:pt x="205315" y="115776"/>
                  <a:pt x="205154" y="116099"/>
                  <a:pt x="205154" y="116477"/>
                </a:cubicBezTo>
                <a:lnTo>
                  <a:pt x="205154" y="129568"/>
                </a:lnTo>
                <a:cubicBezTo>
                  <a:pt x="205154" y="129945"/>
                  <a:pt x="205369" y="130268"/>
                  <a:pt x="205639" y="130430"/>
                </a:cubicBezTo>
                <a:lnTo>
                  <a:pt x="216952" y="136949"/>
                </a:lnTo>
                <a:cubicBezTo>
                  <a:pt x="217276" y="137110"/>
                  <a:pt x="217653" y="137110"/>
                  <a:pt x="217922" y="136949"/>
                </a:cubicBezTo>
                <a:lnTo>
                  <a:pt x="229236" y="130430"/>
                </a:lnTo>
                <a:cubicBezTo>
                  <a:pt x="229559" y="130268"/>
                  <a:pt x="229721" y="129945"/>
                  <a:pt x="229721" y="129568"/>
                </a:cubicBezTo>
                <a:lnTo>
                  <a:pt x="229721" y="116477"/>
                </a:lnTo>
                <a:lnTo>
                  <a:pt x="229774" y="116477"/>
                </a:lnTo>
                <a:close/>
                <a:moveTo>
                  <a:pt x="342803" y="116099"/>
                </a:moveTo>
                <a:cubicBezTo>
                  <a:pt x="344042" y="115399"/>
                  <a:pt x="344796" y="114052"/>
                  <a:pt x="344796" y="112651"/>
                </a:cubicBezTo>
                <a:lnTo>
                  <a:pt x="344796" y="103439"/>
                </a:lnTo>
                <a:cubicBezTo>
                  <a:pt x="344796" y="102038"/>
                  <a:pt x="344042" y="100691"/>
                  <a:pt x="342803" y="99991"/>
                </a:cubicBezTo>
                <a:lnTo>
                  <a:pt x="309993" y="80919"/>
                </a:lnTo>
                <a:cubicBezTo>
                  <a:pt x="308754" y="80219"/>
                  <a:pt x="307246" y="80219"/>
                  <a:pt x="306007" y="80919"/>
                </a:cubicBezTo>
                <a:lnTo>
                  <a:pt x="272982" y="99991"/>
                </a:lnTo>
                <a:cubicBezTo>
                  <a:pt x="271743" y="100691"/>
                  <a:pt x="270988" y="102038"/>
                  <a:pt x="270988" y="103439"/>
                </a:cubicBezTo>
                <a:lnTo>
                  <a:pt x="270988" y="141582"/>
                </a:lnTo>
                <a:cubicBezTo>
                  <a:pt x="270988" y="143037"/>
                  <a:pt x="271743" y="144330"/>
                  <a:pt x="272982" y="145030"/>
                </a:cubicBezTo>
                <a:lnTo>
                  <a:pt x="305791" y="163724"/>
                </a:lnTo>
                <a:cubicBezTo>
                  <a:pt x="306977" y="164425"/>
                  <a:pt x="308485" y="164425"/>
                  <a:pt x="309724" y="163724"/>
                </a:cubicBezTo>
                <a:lnTo>
                  <a:pt x="329550" y="152680"/>
                </a:lnTo>
                <a:cubicBezTo>
                  <a:pt x="330897" y="151926"/>
                  <a:pt x="330897" y="149986"/>
                  <a:pt x="329550" y="149232"/>
                </a:cubicBezTo>
                <a:lnTo>
                  <a:pt x="296309" y="130161"/>
                </a:lnTo>
                <a:cubicBezTo>
                  <a:pt x="295663" y="129784"/>
                  <a:pt x="295286" y="129137"/>
                  <a:pt x="295286" y="128437"/>
                </a:cubicBezTo>
                <a:lnTo>
                  <a:pt x="295286" y="116477"/>
                </a:lnTo>
                <a:cubicBezTo>
                  <a:pt x="295286" y="115776"/>
                  <a:pt x="295663" y="115130"/>
                  <a:pt x="296309" y="114753"/>
                </a:cubicBezTo>
                <a:lnTo>
                  <a:pt x="306653" y="108772"/>
                </a:lnTo>
                <a:cubicBezTo>
                  <a:pt x="307246" y="108395"/>
                  <a:pt x="308054" y="108395"/>
                  <a:pt x="308647" y="108772"/>
                </a:cubicBezTo>
                <a:lnTo>
                  <a:pt x="318991" y="114753"/>
                </a:lnTo>
                <a:cubicBezTo>
                  <a:pt x="319583" y="115130"/>
                  <a:pt x="320014" y="115776"/>
                  <a:pt x="320014" y="116477"/>
                </a:cubicBezTo>
                <a:lnTo>
                  <a:pt x="320014" y="125851"/>
                </a:lnTo>
                <a:cubicBezTo>
                  <a:pt x="320014" y="127359"/>
                  <a:pt x="321684" y="128329"/>
                  <a:pt x="323031" y="127575"/>
                </a:cubicBezTo>
                <a:lnTo>
                  <a:pt x="342803" y="116099"/>
                </a:lnTo>
                <a:close/>
                <a:moveTo>
                  <a:pt x="301158" y="117985"/>
                </a:moveTo>
                <a:cubicBezTo>
                  <a:pt x="300943" y="118147"/>
                  <a:pt x="300781" y="118362"/>
                  <a:pt x="300781" y="118632"/>
                </a:cubicBezTo>
                <a:lnTo>
                  <a:pt x="300781" y="125958"/>
                </a:lnTo>
                <a:cubicBezTo>
                  <a:pt x="300781" y="126228"/>
                  <a:pt x="300943" y="126497"/>
                  <a:pt x="301158" y="126605"/>
                </a:cubicBezTo>
                <a:lnTo>
                  <a:pt x="307515" y="130268"/>
                </a:lnTo>
                <a:cubicBezTo>
                  <a:pt x="307731" y="130430"/>
                  <a:pt x="308054" y="130430"/>
                  <a:pt x="308270" y="130268"/>
                </a:cubicBezTo>
                <a:lnTo>
                  <a:pt x="314627" y="126605"/>
                </a:lnTo>
                <a:cubicBezTo>
                  <a:pt x="314842" y="126443"/>
                  <a:pt x="315004" y="126228"/>
                  <a:pt x="315004" y="125958"/>
                </a:cubicBezTo>
                <a:lnTo>
                  <a:pt x="315004" y="118632"/>
                </a:lnTo>
                <a:cubicBezTo>
                  <a:pt x="315004" y="118362"/>
                  <a:pt x="314842" y="118093"/>
                  <a:pt x="314627" y="117985"/>
                </a:cubicBezTo>
                <a:lnTo>
                  <a:pt x="308270" y="114322"/>
                </a:lnTo>
                <a:cubicBezTo>
                  <a:pt x="308054" y="114160"/>
                  <a:pt x="307731" y="114160"/>
                  <a:pt x="307515" y="114322"/>
                </a:cubicBezTo>
                <a:lnTo>
                  <a:pt x="301158" y="117985"/>
                </a:lnTo>
                <a:close/>
                <a:moveTo>
                  <a:pt x="164209" y="141420"/>
                </a:moveTo>
                <a:lnTo>
                  <a:pt x="164209" y="103493"/>
                </a:lnTo>
                <a:cubicBezTo>
                  <a:pt x="164209" y="102092"/>
                  <a:pt x="163347" y="100745"/>
                  <a:pt x="162108" y="100045"/>
                </a:cubicBezTo>
                <a:lnTo>
                  <a:pt x="129191" y="81081"/>
                </a:lnTo>
                <a:cubicBezTo>
                  <a:pt x="128060" y="80435"/>
                  <a:pt x="126497" y="80327"/>
                  <a:pt x="125204" y="81081"/>
                </a:cubicBezTo>
                <a:lnTo>
                  <a:pt x="92287" y="100045"/>
                </a:lnTo>
                <a:cubicBezTo>
                  <a:pt x="91048" y="100745"/>
                  <a:pt x="90186" y="102038"/>
                  <a:pt x="90186" y="103493"/>
                </a:cubicBezTo>
                <a:lnTo>
                  <a:pt x="90186" y="141420"/>
                </a:lnTo>
                <a:cubicBezTo>
                  <a:pt x="90186" y="142929"/>
                  <a:pt x="91209" y="144222"/>
                  <a:pt x="92341" y="144868"/>
                </a:cubicBezTo>
                <a:lnTo>
                  <a:pt x="125312" y="163832"/>
                </a:lnTo>
                <a:cubicBezTo>
                  <a:pt x="126605" y="164586"/>
                  <a:pt x="128113" y="164533"/>
                  <a:pt x="129299" y="163832"/>
                </a:cubicBezTo>
                <a:lnTo>
                  <a:pt x="162162" y="144868"/>
                </a:lnTo>
                <a:cubicBezTo>
                  <a:pt x="163132" y="144330"/>
                  <a:pt x="163832" y="143414"/>
                  <a:pt x="164102" y="142336"/>
                </a:cubicBezTo>
                <a:cubicBezTo>
                  <a:pt x="164155" y="142067"/>
                  <a:pt x="164209" y="141744"/>
                  <a:pt x="164209" y="141420"/>
                </a:cubicBezTo>
                <a:close/>
                <a:moveTo>
                  <a:pt x="124181" y="74131"/>
                </a:moveTo>
                <a:lnTo>
                  <a:pt x="123750" y="74401"/>
                </a:lnTo>
                <a:lnTo>
                  <a:pt x="124342" y="74401"/>
                </a:lnTo>
                <a:lnTo>
                  <a:pt x="124181" y="74131"/>
                </a:lnTo>
                <a:close/>
                <a:moveTo>
                  <a:pt x="165233" y="144276"/>
                </a:moveTo>
                <a:lnTo>
                  <a:pt x="165017" y="143899"/>
                </a:lnTo>
                <a:lnTo>
                  <a:pt x="165017" y="144383"/>
                </a:lnTo>
                <a:lnTo>
                  <a:pt x="165233" y="144276"/>
                </a:ln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4" name="Text 12"/>
          <p:cNvSpPr/>
          <p:nvPr/>
        </p:nvSpPr>
        <p:spPr>
          <a:xfrm>
            <a:off x="1296434" y="2875602"/>
            <a:ext cx="3687023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Node.js 18+ &amp; Express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96434" y="3169828"/>
            <a:ext cx="3668633" cy="4413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Fast, unopinionated web framework for the backend API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36326" y="3114661"/>
            <a:ext cx="753955" cy="257448"/>
          </a:xfrm>
          <a:custGeom>
            <a:avLst/>
            <a:gdLst/>
            <a:ahLst/>
            <a:cxnLst/>
            <a:rect l="l" t="t" r="r" b="b"/>
            <a:pathLst>
              <a:path w="753955" h="257448">
                <a:moveTo>
                  <a:pt x="128724" y="0"/>
                </a:moveTo>
                <a:lnTo>
                  <a:pt x="625231" y="0"/>
                </a:lnTo>
                <a:cubicBezTo>
                  <a:pt x="696275" y="0"/>
                  <a:pt x="753955" y="57679"/>
                  <a:pt x="753955" y="128724"/>
                </a:cubicBezTo>
                <a:lnTo>
                  <a:pt x="753955" y="128724"/>
                </a:lnTo>
                <a:cubicBezTo>
                  <a:pt x="753955" y="199769"/>
                  <a:pt x="696275" y="257448"/>
                  <a:pt x="625231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17" name="Text 15"/>
          <p:cNvSpPr/>
          <p:nvPr/>
        </p:nvSpPr>
        <p:spPr>
          <a:xfrm>
            <a:off x="5036326" y="3114661"/>
            <a:ext cx="818317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2380" y="3985846"/>
            <a:ext cx="5608688" cy="1176905"/>
          </a:xfrm>
          <a:custGeom>
            <a:avLst/>
            <a:gdLst/>
            <a:ahLst/>
            <a:cxnLst/>
            <a:rect l="l" t="t" r="r" b="b"/>
            <a:pathLst>
              <a:path w="5608688" h="1176905">
                <a:moveTo>
                  <a:pt x="73557" y="0"/>
                </a:moveTo>
                <a:lnTo>
                  <a:pt x="5535131" y="0"/>
                </a:lnTo>
                <a:cubicBezTo>
                  <a:pt x="5575755" y="0"/>
                  <a:pt x="5608688" y="32932"/>
                  <a:pt x="5608688" y="73557"/>
                </a:cubicBezTo>
                <a:lnTo>
                  <a:pt x="5608688" y="1103348"/>
                </a:lnTo>
                <a:cubicBezTo>
                  <a:pt x="5608688" y="1143973"/>
                  <a:pt x="5575755" y="1176905"/>
                  <a:pt x="5535131" y="1176905"/>
                </a:cubicBezTo>
                <a:lnTo>
                  <a:pt x="73557" y="1176905"/>
                </a:lnTo>
                <a:cubicBezTo>
                  <a:pt x="32932" y="1176905"/>
                  <a:pt x="0" y="1143973"/>
                  <a:pt x="0" y="1103348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19" name="Shape 17"/>
          <p:cNvSpPr/>
          <p:nvPr/>
        </p:nvSpPr>
        <p:spPr>
          <a:xfrm>
            <a:off x="560869" y="4277774"/>
            <a:ext cx="588452" cy="588452"/>
          </a:xfrm>
          <a:custGeom>
            <a:avLst/>
            <a:gdLst/>
            <a:ahLst/>
            <a:cxnLst/>
            <a:rect l="l" t="t" r="r" b="b"/>
            <a:pathLst>
              <a:path w="588452" h="588452">
                <a:moveTo>
                  <a:pt x="73557" y="0"/>
                </a:moveTo>
                <a:lnTo>
                  <a:pt x="514896" y="0"/>
                </a:lnTo>
                <a:cubicBezTo>
                  <a:pt x="555493" y="0"/>
                  <a:pt x="588452" y="32960"/>
                  <a:pt x="588452" y="73557"/>
                </a:cubicBezTo>
                <a:lnTo>
                  <a:pt x="588452" y="514896"/>
                </a:lnTo>
                <a:cubicBezTo>
                  <a:pt x="588452" y="555520"/>
                  <a:pt x="555520" y="588452"/>
                  <a:pt x="514896" y="588452"/>
                </a:cubicBezTo>
                <a:lnTo>
                  <a:pt x="73557" y="588452"/>
                </a:lnTo>
                <a:cubicBezTo>
                  <a:pt x="32932" y="588452"/>
                  <a:pt x="0" y="555520"/>
                  <a:pt x="0" y="514896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0" name="Shape 18"/>
          <p:cNvSpPr/>
          <p:nvPr/>
        </p:nvSpPr>
        <p:spPr>
          <a:xfrm>
            <a:off x="736715" y="4434081"/>
            <a:ext cx="241357" cy="275837"/>
          </a:xfrm>
          <a:custGeom>
            <a:avLst/>
            <a:gdLst/>
            <a:ahLst/>
            <a:cxnLst/>
            <a:rect l="l" t="t" r="r" b="b"/>
            <a:pathLst>
              <a:path w="241357" h="275837">
                <a:moveTo>
                  <a:pt x="0" y="17240"/>
                </a:moveTo>
                <a:lnTo>
                  <a:pt x="0" y="258597"/>
                </a:lnTo>
                <a:lnTo>
                  <a:pt x="241357" y="258597"/>
                </a:lnTo>
                <a:lnTo>
                  <a:pt x="241357" y="17240"/>
                </a:lnTo>
                <a:lnTo>
                  <a:pt x="0" y="17240"/>
                </a:lnTo>
                <a:close/>
                <a:moveTo>
                  <a:pt x="131346" y="205477"/>
                </a:moveTo>
                <a:cubicBezTo>
                  <a:pt x="131346" y="228966"/>
                  <a:pt x="117554" y="239687"/>
                  <a:pt x="97459" y="239687"/>
                </a:cubicBezTo>
                <a:cubicBezTo>
                  <a:pt x="79303" y="239687"/>
                  <a:pt x="68798" y="230313"/>
                  <a:pt x="63410" y="218946"/>
                </a:cubicBezTo>
                <a:lnTo>
                  <a:pt x="81889" y="207794"/>
                </a:lnTo>
                <a:cubicBezTo>
                  <a:pt x="85445" y="214097"/>
                  <a:pt x="88677" y="219431"/>
                  <a:pt x="96489" y="219431"/>
                </a:cubicBezTo>
                <a:cubicBezTo>
                  <a:pt x="103924" y="219431"/>
                  <a:pt x="108665" y="216521"/>
                  <a:pt x="108665" y="205154"/>
                </a:cubicBezTo>
                <a:lnTo>
                  <a:pt x="108665" y="128060"/>
                </a:lnTo>
                <a:lnTo>
                  <a:pt x="131346" y="128060"/>
                </a:lnTo>
                <a:lnTo>
                  <a:pt x="131346" y="205477"/>
                </a:lnTo>
                <a:close/>
                <a:moveTo>
                  <a:pt x="185005" y="239687"/>
                </a:moveTo>
                <a:cubicBezTo>
                  <a:pt x="163940" y="239687"/>
                  <a:pt x="150310" y="229667"/>
                  <a:pt x="143683" y="216521"/>
                </a:cubicBezTo>
                <a:lnTo>
                  <a:pt x="162162" y="205854"/>
                </a:lnTo>
                <a:cubicBezTo>
                  <a:pt x="167011" y="213774"/>
                  <a:pt x="173368" y="219646"/>
                  <a:pt x="184520" y="219646"/>
                </a:cubicBezTo>
                <a:cubicBezTo>
                  <a:pt x="193894" y="219646"/>
                  <a:pt x="199928" y="214959"/>
                  <a:pt x="199928" y="208440"/>
                </a:cubicBezTo>
                <a:cubicBezTo>
                  <a:pt x="199928" y="200682"/>
                  <a:pt x="193786" y="197935"/>
                  <a:pt x="183389" y="193355"/>
                </a:cubicBezTo>
                <a:lnTo>
                  <a:pt x="177732" y="190931"/>
                </a:lnTo>
                <a:cubicBezTo>
                  <a:pt x="161354" y="183981"/>
                  <a:pt x="150525" y="175200"/>
                  <a:pt x="150525" y="156721"/>
                </a:cubicBezTo>
                <a:cubicBezTo>
                  <a:pt x="150525" y="139696"/>
                  <a:pt x="163509" y="126767"/>
                  <a:pt x="183712" y="126767"/>
                </a:cubicBezTo>
                <a:cubicBezTo>
                  <a:pt x="198150" y="126767"/>
                  <a:pt x="208494" y="131777"/>
                  <a:pt x="215929" y="144922"/>
                </a:cubicBezTo>
                <a:lnTo>
                  <a:pt x="198258" y="156236"/>
                </a:lnTo>
                <a:cubicBezTo>
                  <a:pt x="194379" y="149286"/>
                  <a:pt x="190177" y="146538"/>
                  <a:pt x="183658" y="146538"/>
                </a:cubicBezTo>
                <a:cubicBezTo>
                  <a:pt x="177031" y="146538"/>
                  <a:pt x="172829" y="150741"/>
                  <a:pt x="172829" y="156236"/>
                </a:cubicBezTo>
                <a:cubicBezTo>
                  <a:pt x="172829" y="163024"/>
                  <a:pt x="177031" y="165772"/>
                  <a:pt x="186783" y="170028"/>
                </a:cubicBezTo>
                <a:lnTo>
                  <a:pt x="192439" y="172452"/>
                </a:lnTo>
                <a:cubicBezTo>
                  <a:pt x="211727" y="180695"/>
                  <a:pt x="222555" y="189153"/>
                  <a:pt x="222555" y="208117"/>
                </a:cubicBezTo>
                <a:cubicBezTo>
                  <a:pt x="222555" y="228481"/>
                  <a:pt x="206501" y="239687"/>
                  <a:pt x="185005" y="239687"/>
                </a:cubicBez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1" name="Text 19"/>
          <p:cNvSpPr/>
          <p:nvPr/>
        </p:nvSpPr>
        <p:spPr>
          <a:xfrm>
            <a:off x="1296434" y="4204217"/>
            <a:ext cx="3659439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Vanilla TypeScript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96434" y="4498443"/>
            <a:ext cx="3641050" cy="4413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frontend frameworks—maximum auditability, minimal dependencies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15207" y="4443276"/>
            <a:ext cx="781538" cy="257448"/>
          </a:xfrm>
          <a:custGeom>
            <a:avLst/>
            <a:gdLst/>
            <a:ahLst/>
            <a:cxnLst/>
            <a:rect l="l" t="t" r="r" b="b"/>
            <a:pathLst>
              <a:path w="781538" h="257448">
                <a:moveTo>
                  <a:pt x="128724" y="0"/>
                </a:moveTo>
                <a:lnTo>
                  <a:pt x="652814" y="0"/>
                </a:lnTo>
                <a:cubicBezTo>
                  <a:pt x="723859" y="0"/>
                  <a:pt x="781538" y="57679"/>
                  <a:pt x="781538" y="128724"/>
                </a:cubicBezTo>
                <a:lnTo>
                  <a:pt x="781538" y="128724"/>
                </a:lnTo>
                <a:cubicBezTo>
                  <a:pt x="781538" y="199769"/>
                  <a:pt x="723859" y="257448"/>
                  <a:pt x="652814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4" name="Text 22"/>
          <p:cNvSpPr/>
          <p:nvPr/>
        </p:nvSpPr>
        <p:spPr>
          <a:xfrm>
            <a:off x="5015207" y="4443276"/>
            <a:ext cx="845900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72380" y="5314462"/>
            <a:ext cx="5608688" cy="1176905"/>
          </a:xfrm>
          <a:custGeom>
            <a:avLst/>
            <a:gdLst/>
            <a:ahLst/>
            <a:cxnLst/>
            <a:rect l="l" t="t" r="r" b="b"/>
            <a:pathLst>
              <a:path w="5608688" h="1176905">
                <a:moveTo>
                  <a:pt x="73557" y="0"/>
                </a:moveTo>
                <a:lnTo>
                  <a:pt x="5535131" y="0"/>
                </a:lnTo>
                <a:cubicBezTo>
                  <a:pt x="5575755" y="0"/>
                  <a:pt x="5608688" y="32932"/>
                  <a:pt x="5608688" y="73557"/>
                </a:cubicBezTo>
                <a:lnTo>
                  <a:pt x="5608688" y="1103348"/>
                </a:lnTo>
                <a:cubicBezTo>
                  <a:pt x="5608688" y="1143973"/>
                  <a:pt x="5575755" y="1176905"/>
                  <a:pt x="5535131" y="1176905"/>
                </a:cubicBezTo>
                <a:lnTo>
                  <a:pt x="73557" y="1176905"/>
                </a:lnTo>
                <a:cubicBezTo>
                  <a:pt x="32932" y="1176905"/>
                  <a:pt x="0" y="1143973"/>
                  <a:pt x="0" y="1103348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26" name="Shape 24"/>
          <p:cNvSpPr/>
          <p:nvPr/>
        </p:nvSpPr>
        <p:spPr>
          <a:xfrm>
            <a:off x="560869" y="5606389"/>
            <a:ext cx="588452" cy="588452"/>
          </a:xfrm>
          <a:custGeom>
            <a:avLst/>
            <a:gdLst/>
            <a:ahLst/>
            <a:cxnLst/>
            <a:rect l="l" t="t" r="r" b="b"/>
            <a:pathLst>
              <a:path w="588452" h="588452">
                <a:moveTo>
                  <a:pt x="73557" y="0"/>
                </a:moveTo>
                <a:lnTo>
                  <a:pt x="514896" y="0"/>
                </a:lnTo>
                <a:cubicBezTo>
                  <a:pt x="555493" y="0"/>
                  <a:pt x="588452" y="32960"/>
                  <a:pt x="588452" y="73557"/>
                </a:cubicBezTo>
                <a:lnTo>
                  <a:pt x="588452" y="514896"/>
                </a:lnTo>
                <a:cubicBezTo>
                  <a:pt x="588452" y="555520"/>
                  <a:pt x="555520" y="588452"/>
                  <a:pt x="514896" y="588452"/>
                </a:cubicBezTo>
                <a:lnTo>
                  <a:pt x="73557" y="588452"/>
                </a:lnTo>
                <a:cubicBezTo>
                  <a:pt x="32932" y="588452"/>
                  <a:pt x="0" y="555520"/>
                  <a:pt x="0" y="514896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AD46FF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7" name="Shape 25"/>
          <p:cNvSpPr/>
          <p:nvPr/>
        </p:nvSpPr>
        <p:spPr>
          <a:xfrm>
            <a:off x="719475" y="5762697"/>
            <a:ext cx="275837" cy="275837"/>
          </a:xfrm>
          <a:custGeom>
            <a:avLst/>
            <a:gdLst/>
            <a:ahLst/>
            <a:cxnLst/>
            <a:rect l="l" t="t" r="r" b="b"/>
            <a:pathLst>
              <a:path w="275837" h="275837">
                <a:moveTo>
                  <a:pt x="181018" y="189638"/>
                </a:moveTo>
                <a:cubicBezTo>
                  <a:pt x="233384" y="189638"/>
                  <a:pt x="275837" y="147185"/>
                  <a:pt x="275837" y="94819"/>
                </a:cubicBezTo>
                <a:cubicBezTo>
                  <a:pt x="275837" y="42453"/>
                  <a:pt x="233384" y="0"/>
                  <a:pt x="181018" y="0"/>
                </a:cubicBezTo>
                <a:cubicBezTo>
                  <a:pt x="128652" y="0"/>
                  <a:pt x="86199" y="42453"/>
                  <a:pt x="86199" y="94819"/>
                </a:cubicBezTo>
                <a:cubicBezTo>
                  <a:pt x="86199" y="104894"/>
                  <a:pt x="87761" y="114645"/>
                  <a:pt x="90671" y="123750"/>
                </a:cubicBezTo>
                <a:lnTo>
                  <a:pt x="3771" y="210649"/>
                </a:lnTo>
                <a:cubicBezTo>
                  <a:pt x="1347" y="213073"/>
                  <a:pt x="0" y="216360"/>
                  <a:pt x="0" y="219808"/>
                </a:cubicBezTo>
                <a:lnTo>
                  <a:pt x="0" y="262907"/>
                </a:lnTo>
                <a:cubicBezTo>
                  <a:pt x="0" y="270073"/>
                  <a:pt x="5765" y="275837"/>
                  <a:pt x="12930" y="275837"/>
                </a:cubicBezTo>
                <a:lnTo>
                  <a:pt x="56029" y="275837"/>
                </a:lnTo>
                <a:cubicBezTo>
                  <a:pt x="63195" y="275837"/>
                  <a:pt x="68959" y="270073"/>
                  <a:pt x="68959" y="262907"/>
                </a:cubicBezTo>
                <a:lnTo>
                  <a:pt x="68959" y="241357"/>
                </a:lnTo>
                <a:lnTo>
                  <a:pt x="90509" y="241357"/>
                </a:lnTo>
                <a:cubicBezTo>
                  <a:pt x="97674" y="241357"/>
                  <a:pt x="103439" y="235593"/>
                  <a:pt x="103439" y="228428"/>
                </a:cubicBezTo>
                <a:lnTo>
                  <a:pt x="103439" y="206878"/>
                </a:lnTo>
                <a:lnTo>
                  <a:pt x="124989" y="206878"/>
                </a:lnTo>
                <a:cubicBezTo>
                  <a:pt x="128437" y="206878"/>
                  <a:pt x="131723" y="205531"/>
                  <a:pt x="134147" y="203107"/>
                </a:cubicBezTo>
                <a:lnTo>
                  <a:pt x="152088" y="185166"/>
                </a:lnTo>
                <a:cubicBezTo>
                  <a:pt x="161192" y="188076"/>
                  <a:pt x="170944" y="189638"/>
                  <a:pt x="181018" y="189638"/>
                </a:cubicBezTo>
                <a:close/>
                <a:moveTo>
                  <a:pt x="202568" y="51719"/>
                </a:moveTo>
                <a:cubicBezTo>
                  <a:pt x="214462" y="51719"/>
                  <a:pt x="224118" y="61376"/>
                  <a:pt x="224118" y="73269"/>
                </a:cubicBezTo>
                <a:cubicBezTo>
                  <a:pt x="224118" y="85163"/>
                  <a:pt x="214462" y="94819"/>
                  <a:pt x="202568" y="94819"/>
                </a:cubicBezTo>
                <a:cubicBezTo>
                  <a:pt x="190674" y="94819"/>
                  <a:pt x="181018" y="85163"/>
                  <a:pt x="181018" y="73269"/>
                </a:cubicBezTo>
                <a:cubicBezTo>
                  <a:pt x="181018" y="61376"/>
                  <a:pt x="190674" y="51719"/>
                  <a:pt x="202568" y="51719"/>
                </a:cubicBezTo>
                <a:close/>
              </a:path>
            </a:pathLst>
          </a:custGeom>
          <a:solidFill>
            <a:srgbClr val="C27AFF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28" name="Text 26"/>
          <p:cNvSpPr/>
          <p:nvPr/>
        </p:nvSpPr>
        <p:spPr>
          <a:xfrm>
            <a:off x="1296434" y="5643167"/>
            <a:ext cx="3806552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tweetnacl &amp; CryptoJS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96434" y="5937394"/>
            <a:ext cx="3788163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Ed25519 signatures and AES-256 encryption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158082" y="5771891"/>
            <a:ext cx="634425" cy="257448"/>
          </a:xfrm>
          <a:custGeom>
            <a:avLst/>
            <a:gdLst/>
            <a:ahLst/>
            <a:cxnLst/>
            <a:rect l="l" t="t" r="r" b="b"/>
            <a:pathLst>
              <a:path w="634425" h="257448">
                <a:moveTo>
                  <a:pt x="128724" y="0"/>
                </a:moveTo>
                <a:lnTo>
                  <a:pt x="505701" y="0"/>
                </a:lnTo>
                <a:cubicBezTo>
                  <a:pt x="576746" y="0"/>
                  <a:pt x="634425" y="57679"/>
                  <a:pt x="634425" y="128724"/>
                </a:cubicBezTo>
                <a:lnTo>
                  <a:pt x="634425" y="128724"/>
                </a:lnTo>
                <a:cubicBezTo>
                  <a:pt x="634425" y="199769"/>
                  <a:pt x="576746" y="257448"/>
                  <a:pt x="505701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1" name="Text 29"/>
          <p:cNvSpPr/>
          <p:nvPr/>
        </p:nvSpPr>
        <p:spPr>
          <a:xfrm>
            <a:off x="5158082" y="5771891"/>
            <a:ext cx="698787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Crypto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11938" y="1328615"/>
            <a:ext cx="5608688" cy="965430"/>
          </a:xfrm>
          <a:custGeom>
            <a:avLst/>
            <a:gdLst/>
            <a:ahLst/>
            <a:cxnLst/>
            <a:rect l="l" t="t" r="r" b="b"/>
            <a:pathLst>
              <a:path w="5608688" h="965430">
                <a:moveTo>
                  <a:pt x="73556" y="0"/>
                </a:moveTo>
                <a:lnTo>
                  <a:pt x="5535132" y="0"/>
                </a:lnTo>
                <a:cubicBezTo>
                  <a:pt x="5575756" y="0"/>
                  <a:pt x="5608688" y="32932"/>
                  <a:pt x="5608688" y="73556"/>
                </a:cubicBezTo>
                <a:lnTo>
                  <a:pt x="5608688" y="891874"/>
                </a:lnTo>
                <a:cubicBezTo>
                  <a:pt x="5608688" y="932498"/>
                  <a:pt x="5575756" y="965430"/>
                  <a:pt x="5535132" y="965430"/>
                </a:cubicBezTo>
                <a:lnTo>
                  <a:pt x="73556" y="965430"/>
                </a:lnTo>
                <a:cubicBezTo>
                  <a:pt x="32932" y="965430"/>
                  <a:pt x="0" y="932498"/>
                  <a:pt x="0" y="891874"/>
                </a:cubicBezTo>
                <a:lnTo>
                  <a:pt x="0" y="73556"/>
                </a:lnTo>
                <a:cubicBezTo>
                  <a:pt x="0" y="32959"/>
                  <a:pt x="32959" y="0"/>
                  <a:pt x="73556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33" name="Shape 31"/>
          <p:cNvSpPr/>
          <p:nvPr/>
        </p:nvSpPr>
        <p:spPr>
          <a:xfrm>
            <a:off x="6400426" y="1517104"/>
            <a:ext cx="588452" cy="588452"/>
          </a:xfrm>
          <a:custGeom>
            <a:avLst/>
            <a:gdLst/>
            <a:ahLst/>
            <a:cxnLst/>
            <a:rect l="l" t="t" r="r" b="b"/>
            <a:pathLst>
              <a:path w="588452" h="588452">
                <a:moveTo>
                  <a:pt x="73557" y="0"/>
                </a:moveTo>
                <a:lnTo>
                  <a:pt x="514896" y="0"/>
                </a:lnTo>
                <a:cubicBezTo>
                  <a:pt x="555493" y="0"/>
                  <a:pt x="588452" y="32960"/>
                  <a:pt x="588452" y="73557"/>
                </a:cubicBezTo>
                <a:lnTo>
                  <a:pt x="588452" y="514896"/>
                </a:lnTo>
                <a:cubicBezTo>
                  <a:pt x="588452" y="555520"/>
                  <a:pt x="555520" y="588452"/>
                  <a:pt x="514896" y="588452"/>
                </a:cubicBezTo>
                <a:lnTo>
                  <a:pt x="73557" y="588452"/>
                </a:lnTo>
                <a:cubicBezTo>
                  <a:pt x="32932" y="588452"/>
                  <a:pt x="0" y="555520"/>
                  <a:pt x="0" y="514896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00B8DB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4" name="Shape 32"/>
          <p:cNvSpPr/>
          <p:nvPr/>
        </p:nvSpPr>
        <p:spPr>
          <a:xfrm>
            <a:off x="6559033" y="1673412"/>
            <a:ext cx="275837" cy="275837"/>
          </a:xfrm>
          <a:custGeom>
            <a:avLst/>
            <a:gdLst/>
            <a:ahLst/>
            <a:cxnLst/>
            <a:rect l="l" t="t" r="r" b="b"/>
            <a:pathLst>
              <a:path w="275837" h="275837">
                <a:moveTo>
                  <a:pt x="120840" y="-1347"/>
                </a:moveTo>
                <a:cubicBezTo>
                  <a:pt x="131507" y="-7489"/>
                  <a:pt x="144653" y="-7489"/>
                  <a:pt x="155320" y="-1347"/>
                </a:cubicBezTo>
                <a:lnTo>
                  <a:pt x="250085" y="53336"/>
                </a:lnTo>
                <a:cubicBezTo>
                  <a:pt x="260752" y="59477"/>
                  <a:pt x="267325" y="70899"/>
                  <a:pt x="267325" y="83182"/>
                </a:cubicBezTo>
                <a:lnTo>
                  <a:pt x="267325" y="192547"/>
                </a:lnTo>
                <a:cubicBezTo>
                  <a:pt x="267325" y="204884"/>
                  <a:pt x="260752" y="216252"/>
                  <a:pt x="250085" y="222394"/>
                </a:cubicBezTo>
                <a:lnTo>
                  <a:pt x="155320" y="277184"/>
                </a:lnTo>
                <a:cubicBezTo>
                  <a:pt x="144653" y="283326"/>
                  <a:pt x="131507" y="283326"/>
                  <a:pt x="120840" y="277184"/>
                </a:cubicBezTo>
                <a:lnTo>
                  <a:pt x="26129" y="222501"/>
                </a:lnTo>
                <a:cubicBezTo>
                  <a:pt x="15462" y="216360"/>
                  <a:pt x="8889" y="204938"/>
                  <a:pt x="8889" y="192655"/>
                </a:cubicBezTo>
                <a:lnTo>
                  <a:pt x="8889" y="83290"/>
                </a:lnTo>
                <a:cubicBezTo>
                  <a:pt x="8889" y="70953"/>
                  <a:pt x="15462" y="59585"/>
                  <a:pt x="26129" y="53443"/>
                </a:cubicBezTo>
                <a:lnTo>
                  <a:pt x="120840" y="-1347"/>
                </a:lnTo>
                <a:close/>
                <a:moveTo>
                  <a:pt x="232791" y="192601"/>
                </a:moveTo>
                <a:lnTo>
                  <a:pt x="232791" y="103116"/>
                </a:lnTo>
                <a:lnTo>
                  <a:pt x="155320" y="147831"/>
                </a:lnTo>
                <a:lnTo>
                  <a:pt x="155320" y="237317"/>
                </a:lnTo>
                <a:lnTo>
                  <a:pt x="232791" y="192601"/>
                </a:lnTo>
                <a:close/>
              </a:path>
            </a:pathLst>
          </a:custGeom>
          <a:solidFill>
            <a:srgbClr val="00D3F2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5" name="Text 33"/>
          <p:cNvSpPr/>
          <p:nvPr/>
        </p:nvSpPr>
        <p:spPr>
          <a:xfrm>
            <a:off x="7135992" y="1553882"/>
            <a:ext cx="3797357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@solana/web3.js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135992" y="1848109"/>
            <a:ext cx="3778968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Official Solana SDK for transaction handling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990385" y="1682606"/>
            <a:ext cx="643620" cy="257448"/>
          </a:xfrm>
          <a:custGeom>
            <a:avLst/>
            <a:gdLst/>
            <a:ahLst/>
            <a:cxnLst/>
            <a:rect l="l" t="t" r="r" b="b"/>
            <a:pathLst>
              <a:path w="643620" h="257448">
                <a:moveTo>
                  <a:pt x="128724" y="0"/>
                </a:moveTo>
                <a:lnTo>
                  <a:pt x="514896" y="0"/>
                </a:lnTo>
                <a:cubicBezTo>
                  <a:pt x="585941" y="0"/>
                  <a:pt x="643620" y="57679"/>
                  <a:pt x="643620" y="128724"/>
                </a:cubicBezTo>
                <a:lnTo>
                  <a:pt x="643620" y="128724"/>
                </a:lnTo>
                <a:cubicBezTo>
                  <a:pt x="643620" y="199769"/>
                  <a:pt x="585941" y="257448"/>
                  <a:pt x="514896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38" name="Text 36"/>
          <p:cNvSpPr/>
          <p:nvPr/>
        </p:nvSpPr>
        <p:spPr>
          <a:xfrm>
            <a:off x="10990385" y="1682606"/>
            <a:ext cx="707982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Solana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11938" y="2450353"/>
            <a:ext cx="5608688" cy="965430"/>
          </a:xfrm>
          <a:custGeom>
            <a:avLst/>
            <a:gdLst/>
            <a:ahLst/>
            <a:cxnLst/>
            <a:rect l="l" t="t" r="r" b="b"/>
            <a:pathLst>
              <a:path w="5608688" h="965430">
                <a:moveTo>
                  <a:pt x="73556" y="0"/>
                </a:moveTo>
                <a:lnTo>
                  <a:pt x="5535132" y="0"/>
                </a:lnTo>
                <a:cubicBezTo>
                  <a:pt x="5575756" y="0"/>
                  <a:pt x="5608688" y="32932"/>
                  <a:pt x="5608688" y="73556"/>
                </a:cubicBezTo>
                <a:lnTo>
                  <a:pt x="5608688" y="891874"/>
                </a:lnTo>
                <a:cubicBezTo>
                  <a:pt x="5608688" y="932498"/>
                  <a:pt x="5575756" y="965430"/>
                  <a:pt x="5535132" y="965430"/>
                </a:cubicBezTo>
                <a:lnTo>
                  <a:pt x="73556" y="965430"/>
                </a:lnTo>
                <a:cubicBezTo>
                  <a:pt x="32932" y="965430"/>
                  <a:pt x="0" y="932498"/>
                  <a:pt x="0" y="891874"/>
                </a:cubicBezTo>
                <a:lnTo>
                  <a:pt x="0" y="73556"/>
                </a:lnTo>
                <a:cubicBezTo>
                  <a:pt x="0" y="32959"/>
                  <a:pt x="32959" y="0"/>
                  <a:pt x="73556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0" name="Shape 38"/>
          <p:cNvSpPr/>
          <p:nvPr/>
        </p:nvSpPr>
        <p:spPr>
          <a:xfrm>
            <a:off x="6400426" y="2638842"/>
            <a:ext cx="588452" cy="588452"/>
          </a:xfrm>
          <a:custGeom>
            <a:avLst/>
            <a:gdLst/>
            <a:ahLst/>
            <a:cxnLst/>
            <a:rect l="l" t="t" r="r" b="b"/>
            <a:pathLst>
              <a:path w="588452" h="588452">
                <a:moveTo>
                  <a:pt x="73557" y="0"/>
                </a:moveTo>
                <a:lnTo>
                  <a:pt x="514896" y="0"/>
                </a:lnTo>
                <a:cubicBezTo>
                  <a:pt x="555493" y="0"/>
                  <a:pt x="588452" y="32960"/>
                  <a:pt x="588452" y="73557"/>
                </a:cubicBezTo>
                <a:lnTo>
                  <a:pt x="588452" y="514896"/>
                </a:lnTo>
                <a:cubicBezTo>
                  <a:pt x="588452" y="555520"/>
                  <a:pt x="555520" y="588452"/>
                  <a:pt x="514896" y="588452"/>
                </a:cubicBezTo>
                <a:lnTo>
                  <a:pt x="73557" y="588452"/>
                </a:lnTo>
                <a:cubicBezTo>
                  <a:pt x="32932" y="588452"/>
                  <a:pt x="0" y="555520"/>
                  <a:pt x="0" y="514896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FF6900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1" name="Shape 39"/>
          <p:cNvSpPr/>
          <p:nvPr/>
        </p:nvSpPr>
        <p:spPr>
          <a:xfrm>
            <a:off x="6559033" y="2795149"/>
            <a:ext cx="275837" cy="275837"/>
          </a:xfrm>
          <a:custGeom>
            <a:avLst/>
            <a:gdLst/>
            <a:ahLst/>
            <a:cxnLst/>
            <a:rect l="l" t="t" r="r" b="b"/>
            <a:pathLst>
              <a:path w="275837" h="275837">
                <a:moveTo>
                  <a:pt x="68959" y="51719"/>
                </a:moveTo>
                <a:lnTo>
                  <a:pt x="68959" y="43100"/>
                </a:lnTo>
                <a:cubicBezTo>
                  <a:pt x="68959" y="19287"/>
                  <a:pt x="115291" y="0"/>
                  <a:pt x="172398" y="0"/>
                </a:cubicBezTo>
                <a:cubicBezTo>
                  <a:pt x="229505" y="0"/>
                  <a:pt x="275837" y="19287"/>
                  <a:pt x="275837" y="43100"/>
                </a:cubicBezTo>
                <a:lnTo>
                  <a:pt x="275837" y="51719"/>
                </a:lnTo>
                <a:cubicBezTo>
                  <a:pt x="275837" y="68205"/>
                  <a:pt x="253587" y="82536"/>
                  <a:pt x="220885" y="89809"/>
                </a:cubicBezTo>
                <a:cubicBezTo>
                  <a:pt x="219592" y="88300"/>
                  <a:pt x="218245" y="86846"/>
                  <a:pt x="216898" y="85499"/>
                </a:cubicBezTo>
                <a:cubicBezTo>
                  <a:pt x="208548" y="77256"/>
                  <a:pt x="197773" y="71007"/>
                  <a:pt x="186513" y="66373"/>
                </a:cubicBezTo>
                <a:cubicBezTo>
                  <a:pt x="163940" y="56945"/>
                  <a:pt x="134524" y="51773"/>
                  <a:pt x="103439" y="51773"/>
                </a:cubicBezTo>
                <a:cubicBezTo>
                  <a:pt x="91640" y="51773"/>
                  <a:pt x="80111" y="52528"/>
                  <a:pt x="69067" y="53982"/>
                </a:cubicBezTo>
                <a:cubicBezTo>
                  <a:pt x="68959" y="53282"/>
                  <a:pt x="68959" y="52528"/>
                  <a:pt x="68959" y="51773"/>
                </a:cubicBezTo>
                <a:close/>
                <a:moveTo>
                  <a:pt x="232738" y="190177"/>
                </a:moveTo>
                <a:lnTo>
                  <a:pt x="232738" y="165287"/>
                </a:lnTo>
                <a:cubicBezTo>
                  <a:pt x="240873" y="163186"/>
                  <a:pt x="248523" y="160707"/>
                  <a:pt x="255473" y="157798"/>
                </a:cubicBezTo>
                <a:cubicBezTo>
                  <a:pt x="262584" y="154835"/>
                  <a:pt x="269534" y="151226"/>
                  <a:pt x="275837" y="146862"/>
                </a:cubicBezTo>
                <a:lnTo>
                  <a:pt x="275837" y="155158"/>
                </a:lnTo>
                <a:cubicBezTo>
                  <a:pt x="275837" y="169597"/>
                  <a:pt x="258867" y="182365"/>
                  <a:pt x="232738" y="190177"/>
                </a:cubicBezTo>
                <a:close/>
                <a:moveTo>
                  <a:pt x="232738" y="138457"/>
                </a:moveTo>
                <a:lnTo>
                  <a:pt x="232738" y="120679"/>
                </a:lnTo>
                <a:cubicBezTo>
                  <a:pt x="232738" y="118254"/>
                  <a:pt x="232522" y="115938"/>
                  <a:pt x="232199" y="113675"/>
                </a:cubicBezTo>
                <a:cubicBezTo>
                  <a:pt x="240549" y="111574"/>
                  <a:pt x="248361" y="109042"/>
                  <a:pt x="255473" y="106025"/>
                </a:cubicBezTo>
                <a:cubicBezTo>
                  <a:pt x="262584" y="103008"/>
                  <a:pt x="269534" y="99452"/>
                  <a:pt x="275837" y="95088"/>
                </a:cubicBezTo>
                <a:lnTo>
                  <a:pt x="275837" y="103385"/>
                </a:lnTo>
                <a:cubicBezTo>
                  <a:pt x="275837" y="117823"/>
                  <a:pt x="258867" y="130592"/>
                  <a:pt x="232738" y="138403"/>
                </a:cubicBezTo>
                <a:close/>
                <a:moveTo>
                  <a:pt x="0" y="129299"/>
                </a:moveTo>
                <a:lnTo>
                  <a:pt x="0" y="120679"/>
                </a:lnTo>
                <a:cubicBezTo>
                  <a:pt x="0" y="96866"/>
                  <a:pt x="46332" y="77579"/>
                  <a:pt x="103439" y="77579"/>
                </a:cubicBezTo>
                <a:cubicBezTo>
                  <a:pt x="160546" y="77579"/>
                  <a:pt x="206878" y="96866"/>
                  <a:pt x="206878" y="120679"/>
                </a:cubicBezTo>
                <a:lnTo>
                  <a:pt x="206878" y="129299"/>
                </a:lnTo>
                <a:cubicBezTo>
                  <a:pt x="206878" y="153111"/>
                  <a:pt x="160546" y="172398"/>
                  <a:pt x="103439" y="172398"/>
                </a:cubicBezTo>
                <a:cubicBezTo>
                  <a:pt x="46332" y="172398"/>
                  <a:pt x="0" y="153111"/>
                  <a:pt x="0" y="129299"/>
                </a:cubicBezTo>
                <a:close/>
                <a:moveTo>
                  <a:pt x="206878" y="181018"/>
                </a:moveTo>
                <a:cubicBezTo>
                  <a:pt x="206878" y="204831"/>
                  <a:pt x="160546" y="224118"/>
                  <a:pt x="103439" y="224118"/>
                </a:cubicBezTo>
                <a:cubicBezTo>
                  <a:pt x="46332" y="224118"/>
                  <a:pt x="0" y="204831"/>
                  <a:pt x="0" y="181018"/>
                </a:cubicBezTo>
                <a:lnTo>
                  <a:pt x="0" y="172721"/>
                </a:lnTo>
                <a:cubicBezTo>
                  <a:pt x="6249" y="177085"/>
                  <a:pt x="13199" y="180641"/>
                  <a:pt x="20365" y="183658"/>
                </a:cubicBezTo>
                <a:cubicBezTo>
                  <a:pt x="42938" y="193086"/>
                  <a:pt x="72353" y="198258"/>
                  <a:pt x="103439" y="198258"/>
                </a:cubicBezTo>
                <a:cubicBezTo>
                  <a:pt x="134524" y="198258"/>
                  <a:pt x="163940" y="193032"/>
                  <a:pt x="186513" y="183658"/>
                </a:cubicBezTo>
                <a:cubicBezTo>
                  <a:pt x="193625" y="180695"/>
                  <a:pt x="200575" y="177085"/>
                  <a:pt x="206878" y="172721"/>
                </a:cubicBezTo>
                <a:lnTo>
                  <a:pt x="206878" y="181018"/>
                </a:lnTo>
                <a:close/>
                <a:moveTo>
                  <a:pt x="206878" y="224441"/>
                </a:moveTo>
                <a:lnTo>
                  <a:pt x="206878" y="232738"/>
                </a:lnTo>
                <a:cubicBezTo>
                  <a:pt x="206878" y="256550"/>
                  <a:pt x="160546" y="275837"/>
                  <a:pt x="103439" y="275837"/>
                </a:cubicBezTo>
                <a:cubicBezTo>
                  <a:pt x="46332" y="275837"/>
                  <a:pt x="0" y="256550"/>
                  <a:pt x="0" y="232738"/>
                </a:cubicBezTo>
                <a:lnTo>
                  <a:pt x="0" y="224441"/>
                </a:lnTo>
                <a:cubicBezTo>
                  <a:pt x="6249" y="228805"/>
                  <a:pt x="13199" y="232360"/>
                  <a:pt x="20365" y="235377"/>
                </a:cubicBezTo>
                <a:cubicBezTo>
                  <a:pt x="42938" y="244805"/>
                  <a:pt x="72353" y="249977"/>
                  <a:pt x="103439" y="249977"/>
                </a:cubicBezTo>
                <a:cubicBezTo>
                  <a:pt x="134524" y="249977"/>
                  <a:pt x="163940" y="244752"/>
                  <a:pt x="186513" y="235377"/>
                </a:cubicBezTo>
                <a:cubicBezTo>
                  <a:pt x="193625" y="232414"/>
                  <a:pt x="200575" y="228805"/>
                  <a:pt x="206878" y="224441"/>
                </a:cubicBezTo>
                <a:close/>
              </a:path>
            </a:pathLst>
          </a:custGeom>
          <a:solidFill>
            <a:srgbClr val="FF8904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2" name="Text 40"/>
          <p:cNvSpPr/>
          <p:nvPr/>
        </p:nvSpPr>
        <p:spPr>
          <a:xfrm>
            <a:off x="7135992" y="2675620"/>
            <a:ext cx="3769774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@solana/spl-token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135992" y="2969846"/>
            <a:ext cx="3751385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SPL token support for comprehensive DeFi operations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961795" y="2804344"/>
            <a:ext cx="671204" cy="257448"/>
          </a:xfrm>
          <a:custGeom>
            <a:avLst/>
            <a:gdLst/>
            <a:ahLst/>
            <a:cxnLst/>
            <a:rect l="l" t="t" r="r" b="b"/>
            <a:pathLst>
              <a:path w="671204" h="257448">
                <a:moveTo>
                  <a:pt x="128724" y="0"/>
                </a:moveTo>
                <a:lnTo>
                  <a:pt x="542480" y="0"/>
                </a:lnTo>
                <a:cubicBezTo>
                  <a:pt x="613524" y="0"/>
                  <a:pt x="671204" y="57679"/>
                  <a:pt x="671204" y="128724"/>
                </a:cubicBezTo>
                <a:lnTo>
                  <a:pt x="671204" y="128724"/>
                </a:lnTo>
                <a:cubicBezTo>
                  <a:pt x="671204" y="199769"/>
                  <a:pt x="613524" y="257448"/>
                  <a:pt x="542480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5" name="Text 43"/>
          <p:cNvSpPr/>
          <p:nvPr/>
        </p:nvSpPr>
        <p:spPr>
          <a:xfrm>
            <a:off x="10961795" y="2804344"/>
            <a:ext cx="735566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11938" y="3572090"/>
            <a:ext cx="5608688" cy="965430"/>
          </a:xfrm>
          <a:custGeom>
            <a:avLst/>
            <a:gdLst/>
            <a:ahLst/>
            <a:cxnLst/>
            <a:rect l="l" t="t" r="r" b="b"/>
            <a:pathLst>
              <a:path w="5608688" h="965430">
                <a:moveTo>
                  <a:pt x="73556" y="0"/>
                </a:moveTo>
                <a:lnTo>
                  <a:pt x="5535132" y="0"/>
                </a:lnTo>
                <a:cubicBezTo>
                  <a:pt x="5575756" y="0"/>
                  <a:pt x="5608688" y="32932"/>
                  <a:pt x="5608688" y="73556"/>
                </a:cubicBezTo>
                <a:lnTo>
                  <a:pt x="5608688" y="891874"/>
                </a:lnTo>
                <a:cubicBezTo>
                  <a:pt x="5608688" y="932498"/>
                  <a:pt x="5575756" y="965430"/>
                  <a:pt x="5535132" y="965430"/>
                </a:cubicBezTo>
                <a:lnTo>
                  <a:pt x="73556" y="965430"/>
                </a:lnTo>
                <a:cubicBezTo>
                  <a:pt x="32932" y="965430"/>
                  <a:pt x="0" y="932498"/>
                  <a:pt x="0" y="891874"/>
                </a:cubicBezTo>
                <a:lnTo>
                  <a:pt x="0" y="73556"/>
                </a:lnTo>
                <a:cubicBezTo>
                  <a:pt x="0" y="32959"/>
                  <a:pt x="32959" y="0"/>
                  <a:pt x="73556" y="0"/>
                </a:cubicBezTo>
                <a:close/>
              </a:path>
            </a:pathLst>
          </a:custGeom>
          <a:solidFill>
            <a:srgbClr val="1A1D23"/>
          </a:solidFill>
          <a:ln w="12700">
            <a:solidFill>
              <a:srgbClr val="66FCF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47" name="Shape 45"/>
          <p:cNvSpPr/>
          <p:nvPr/>
        </p:nvSpPr>
        <p:spPr>
          <a:xfrm>
            <a:off x="6400426" y="3760579"/>
            <a:ext cx="588452" cy="588452"/>
          </a:xfrm>
          <a:custGeom>
            <a:avLst/>
            <a:gdLst/>
            <a:ahLst/>
            <a:cxnLst/>
            <a:rect l="l" t="t" r="r" b="b"/>
            <a:pathLst>
              <a:path w="588452" h="588452">
                <a:moveTo>
                  <a:pt x="73557" y="0"/>
                </a:moveTo>
                <a:lnTo>
                  <a:pt x="514896" y="0"/>
                </a:lnTo>
                <a:cubicBezTo>
                  <a:pt x="555493" y="0"/>
                  <a:pt x="588452" y="32960"/>
                  <a:pt x="588452" y="73557"/>
                </a:cubicBezTo>
                <a:lnTo>
                  <a:pt x="588452" y="514896"/>
                </a:lnTo>
                <a:cubicBezTo>
                  <a:pt x="588452" y="555520"/>
                  <a:pt x="555520" y="588452"/>
                  <a:pt x="514896" y="588452"/>
                </a:cubicBezTo>
                <a:lnTo>
                  <a:pt x="73557" y="588452"/>
                </a:lnTo>
                <a:cubicBezTo>
                  <a:pt x="32932" y="588452"/>
                  <a:pt x="0" y="555520"/>
                  <a:pt x="0" y="514896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8" name="Shape 46"/>
          <p:cNvSpPr/>
          <p:nvPr/>
        </p:nvSpPr>
        <p:spPr>
          <a:xfrm>
            <a:off x="6559033" y="3916887"/>
            <a:ext cx="275837" cy="275837"/>
          </a:xfrm>
          <a:custGeom>
            <a:avLst/>
            <a:gdLst/>
            <a:ahLst/>
            <a:cxnLst/>
            <a:rect l="l" t="t" r="r" b="b"/>
            <a:pathLst>
              <a:path w="275837" h="275837">
                <a:moveTo>
                  <a:pt x="184574" y="5064"/>
                </a:moveTo>
                <a:cubicBezTo>
                  <a:pt x="177840" y="-1670"/>
                  <a:pt x="166903" y="-1670"/>
                  <a:pt x="160169" y="5064"/>
                </a:cubicBezTo>
                <a:cubicBezTo>
                  <a:pt x="153434" y="11799"/>
                  <a:pt x="153434" y="22735"/>
                  <a:pt x="160169" y="29469"/>
                </a:cubicBezTo>
                <a:lnTo>
                  <a:pt x="165233" y="34480"/>
                </a:lnTo>
                <a:lnTo>
                  <a:pt x="15139" y="184574"/>
                </a:lnTo>
                <a:cubicBezTo>
                  <a:pt x="5441" y="194271"/>
                  <a:pt x="0" y="207417"/>
                  <a:pt x="0" y="221155"/>
                </a:cubicBezTo>
                <a:lnTo>
                  <a:pt x="0" y="224118"/>
                </a:lnTo>
                <a:cubicBezTo>
                  <a:pt x="0" y="252671"/>
                  <a:pt x="23166" y="275837"/>
                  <a:pt x="51719" y="275837"/>
                </a:cubicBezTo>
                <a:lnTo>
                  <a:pt x="54683" y="275837"/>
                </a:lnTo>
                <a:cubicBezTo>
                  <a:pt x="68421" y="275837"/>
                  <a:pt x="81566" y="270396"/>
                  <a:pt x="91263" y="260698"/>
                </a:cubicBezTo>
                <a:lnTo>
                  <a:pt x="241357" y="110604"/>
                </a:lnTo>
                <a:lnTo>
                  <a:pt x="246422" y="115668"/>
                </a:lnTo>
                <a:cubicBezTo>
                  <a:pt x="253156" y="122403"/>
                  <a:pt x="264092" y="122403"/>
                  <a:pt x="270827" y="115668"/>
                </a:cubicBezTo>
                <a:cubicBezTo>
                  <a:pt x="277561" y="108934"/>
                  <a:pt x="277561" y="97998"/>
                  <a:pt x="270827" y="91263"/>
                </a:cubicBezTo>
                <a:lnTo>
                  <a:pt x="184628" y="5064"/>
                </a:lnTo>
                <a:close/>
                <a:moveTo>
                  <a:pt x="110604" y="137919"/>
                </a:moveTo>
                <a:lnTo>
                  <a:pt x="189638" y="58885"/>
                </a:lnTo>
                <a:lnTo>
                  <a:pt x="216952" y="86199"/>
                </a:lnTo>
                <a:lnTo>
                  <a:pt x="165233" y="137919"/>
                </a:lnTo>
                <a:lnTo>
                  <a:pt x="110550" y="137919"/>
                </a:ln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49" name="Text 47"/>
          <p:cNvSpPr/>
          <p:nvPr/>
        </p:nvSpPr>
        <p:spPr>
          <a:xfrm>
            <a:off x="7135992" y="3797357"/>
            <a:ext cx="3760579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Jest Testing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135992" y="4091584"/>
            <a:ext cx="3742190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82+ tests with ~70% coverage for reliability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954756" y="3926081"/>
            <a:ext cx="680398" cy="257448"/>
          </a:xfrm>
          <a:custGeom>
            <a:avLst/>
            <a:gdLst/>
            <a:ahLst/>
            <a:cxnLst/>
            <a:rect l="l" t="t" r="r" b="b"/>
            <a:pathLst>
              <a:path w="680398" h="257448">
                <a:moveTo>
                  <a:pt x="128724" y="0"/>
                </a:moveTo>
                <a:lnTo>
                  <a:pt x="551674" y="0"/>
                </a:lnTo>
                <a:cubicBezTo>
                  <a:pt x="622719" y="0"/>
                  <a:pt x="680398" y="57679"/>
                  <a:pt x="680398" y="128724"/>
                </a:cubicBezTo>
                <a:lnTo>
                  <a:pt x="680398" y="128724"/>
                </a:lnTo>
                <a:cubicBezTo>
                  <a:pt x="680398" y="199769"/>
                  <a:pt x="622719" y="257448"/>
                  <a:pt x="551674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66FCF1">
              <a:alpha val="20000"/>
            </a:srgbClr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2" name="Text 50"/>
          <p:cNvSpPr/>
          <p:nvPr/>
        </p:nvSpPr>
        <p:spPr>
          <a:xfrm>
            <a:off x="10954756" y="3926081"/>
            <a:ext cx="744760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66FC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216535" y="4698425"/>
            <a:ext cx="5599493" cy="1783747"/>
          </a:xfrm>
          <a:custGeom>
            <a:avLst/>
            <a:gdLst/>
            <a:ahLst/>
            <a:cxnLst/>
            <a:rect l="l" t="t" r="r" b="b"/>
            <a:pathLst>
              <a:path w="5599493" h="1783747">
                <a:moveTo>
                  <a:pt x="73562" y="0"/>
                </a:moveTo>
                <a:lnTo>
                  <a:pt x="5525932" y="0"/>
                </a:lnTo>
                <a:cubicBezTo>
                  <a:pt x="5566559" y="0"/>
                  <a:pt x="5599493" y="32935"/>
                  <a:pt x="5599493" y="73562"/>
                </a:cubicBezTo>
                <a:lnTo>
                  <a:pt x="5599493" y="1710185"/>
                </a:lnTo>
                <a:cubicBezTo>
                  <a:pt x="5599493" y="1750812"/>
                  <a:pt x="5566559" y="1783747"/>
                  <a:pt x="5525932" y="1783747"/>
                </a:cubicBezTo>
                <a:lnTo>
                  <a:pt x="73562" y="1783747"/>
                </a:lnTo>
                <a:cubicBezTo>
                  <a:pt x="32935" y="1783747"/>
                  <a:pt x="0" y="1750812"/>
                  <a:pt x="0" y="1710185"/>
                </a:cubicBezTo>
                <a:lnTo>
                  <a:pt x="0" y="73562"/>
                </a:lnTo>
                <a:cubicBezTo>
                  <a:pt x="0" y="32962"/>
                  <a:pt x="32962" y="0"/>
                  <a:pt x="73562" y="0"/>
                </a:cubicBezTo>
                <a:close/>
              </a:path>
            </a:pathLst>
          </a:custGeom>
          <a:gradFill flip="none" rotWithShape="1">
            <a:gsLst>
              <a:gs pos="0">
                <a:srgbClr val="66FCF1">
                  <a:alpha val="20000"/>
                </a:srgbClr>
              </a:gs>
              <a:gs pos="100000">
                <a:srgbClr val="45A29E">
                  <a:alpha val="10000"/>
                </a:srgbClr>
              </a:gs>
            </a:gsLst>
            <a:lin ang="2700000" scaled="1"/>
          </a:gradFill>
          <a:ln w="25400">
            <a:solidFill>
              <a:srgbClr val="66FCF1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TR"/>
          </a:p>
        </p:txBody>
      </p:sp>
      <p:sp>
        <p:nvSpPr>
          <p:cNvPr id="54" name="Shape 52"/>
          <p:cNvSpPr/>
          <p:nvPr/>
        </p:nvSpPr>
        <p:spPr>
          <a:xfrm>
            <a:off x="6483178" y="4937484"/>
            <a:ext cx="275837" cy="275837"/>
          </a:xfrm>
          <a:custGeom>
            <a:avLst/>
            <a:gdLst/>
            <a:ahLst/>
            <a:cxnLst/>
            <a:rect l="l" t="t" r="r" b="b"/>
            <a:pathLst>
              <a:path w="275837" h="275837">
                <a:moveTo>
                  <a:pt x="137919" y="275837"/>
                </a:moveTo>
                <a:cubicBezTo>
                  <a:pt x="214038" y="275837"/>
                  <a:pt x="275837" y="214038"/>
                  <a:pt x="275837" y="137919"/>
                </a:cubicBezTo>
                <a:cubicBezTo>
                  <a:pt x="275837" y="61799"/>
                  <a:pt x="214038" y="0"/>
                  <a:pt x="137919" y="0"/>
                </a:cubicBezTo>
                <a:cubicBezTo>
                  <a:pt x="61799" y="0"/>
                  <a:pt x="0" y="61799"/>
                  <a:pt x="0" y="137919"/>
                </a:cubicBezTo>
                <a:cubicBezTo>
                  <a:pt x="0" y="214038"/>
                  <a:pt x="61799" y="275837"/>
                  <a:pt x="137919" y="275837"/>
                </a:cubicBezTo>
                <a:close/>
                <a:moveTo>
                  <a:pt x="137919" y="94819"/>
                </a:moveTo>
                <a:cubicBezTo>
                  <a:pt x="128383" y="94819"/>
                  <a:pt x="120679" y="102523"/>
                  <a:pt x="120679" y="112059"/>
                </a:cubicBezTo>
                <a:cubicBezTo>
                  <a:pt x="120679" y="119224"/>
                  <a:pt x="114914" y="124989"/>
                  <a:pt x="107749" y="124989"/>
                </a:cubicBezTo>
                <a:cubicBezTo>
                  <a:pt x="100584" y="124989"/>
                  <a:pt x="94819" y="119224"/>
                  <a:pt x="94819" y="112059"/>
                </a:cubicBezTo>
                <a:cubicBezTo>
                  <a:pt x="94819" y="88246"/>
                  <a:pt x="114106" y="68959"/>
                  <a:pt x="137919" y="68959"/>
                </a:cubicBezTo>
                <a:cubicBezTo>
                  <a:pt x="161731" y="68959"/>
                  <a:pt x="181018" y="88246"/>
                  <a:pt x="181018" y="112059"/>
                </a:cubicBezTo>
                <a:cubicBezTo>
                  <a:pt x="181018" y="137488"/>
                  <a:pt x="161623" y="148262"/>
                  <a:pt x="150848" y="152195"/>
                </a:cubicBezTo>
                <a:lnTo>
                  <a:pt x="150848" y="154243"/>
                </a:lnTo>
                <a:cubicBezTo>
                  <a:pt x="150848" y="161408"/>
                  <a:pt x="145084" y="167172"/>
                  <a:pt x="137919" y="167172"/>
                </a:cubicBezTo>
                <a:cubicBezTo>
                  <a:pt x="130753" y="167172"/>
                  <a:pt x="124989" y="161408"/>
                  <a:pt x="124989" y="154243"/>
                </a:cubicBezTo>
                <a:lnTo>
                  <a:pt x="124989" y="149879"/>
                </a:lnTo>
                <a:cubicBezTo>
                  <a:pt x="124989" y="138834"/>
                  <a:pt x="132962" y="130915"/>
                  <a:pt x="141205" y="128221"/>
                </a:cubicBezTo>
                <a:cubicBezTo>
                  <a:pt x="144653" y="127090"/>
                  <a:pt x="148316" y="125258"/>
                  <a:pt x="151010" y="122672"/>
                </a:cubicBezTo>
                <a:cubicBezTo>
                  <a:pt x="153327" y="120409"/>
                  <a:pt x="155158" y="117285"/>
                  <a:pt x="155158" y="112113"/>
                </a:cubicBezTo>
                <a:cubicBezTo>
                  <a:pt x="155158" y="102577"/>
                  <a:pt x="147454" y="94873"/>
                  <a:pt x="137919" y="94873"/>
                </a:cubicBezTo>
                <a:close/>
                <a:moveTo>
                  <a:pt x="120679" y="198258"/>
                </a:moveTo>
                <a:cubicBezTo>
                  <a:pt x="120679" y="188743"/>
                  <a:pt x="128404" y="181018"/>
                  <a:pt x="137919" y="181018"/>
                </a:cubicBezTo>
                <a:cubicBezTo>
                  <a:pt x="147433" y="181018"/>
                  <a:pt x="155158" y="188743"/>
                  <a:pt x="155158" y="198258"/>
                </a:cubicBezTo>
                <a:cubicBezTo>
                  <a:pt x="155158" y="207773"/>
                  <a:pt x="147433" y="215498"/>
                  <a:pt x="137919" y="215498"/>
                </a:cubicBezTo>
                <a:cubicBezTo>
                  <a:pt x="128404" y="215498"/>
                  <a:pt x="120679" y="207773"/>
                  <a:pt x="120679" y="198258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5" name="Text 53"/>
          <p:cNvSpPr/>
          <p:nvPr/>
        </p:nvSpPr>
        <p:spPr>
          <a:xfrm>
            <a:off x="6938309" y="4928290"/>
            <a:ext cx="2427367" cy="2942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No Frameworks?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469386" y="5406407"/>
            <a:ext cx="165502" cy="165502"/>
          </a:xfrm>
          <a:custGeom>
            <a:avLst/>
            <a:gdLst/>
            <a:ahLst/>
            <a:cxnLst/>
            <a:rect l="l" t="t" r="r" b="b"/>
            <a:pathLst>
              <a:path w="165502" h="165502">
                <a:moveTo>
                  <a:pt x="82751" y="165502"/>
                </a:moveTo>
                <a:cubicBezTo>
                  <a:pt x="128423" y="165502"/>
                  <a:pt x="165502" y="128423"/>
                  <a:pt x="165502" y="82751"/>
                </a:cubicBezTo>
                <a:cubicBezTo>
                  <a:pt x="165502" y="37080"/>
                  <a:pt x="128423" y="0"/>
                  <a:pt x="82751" y="0"/>
                </a:cubicBezTo>
                <a:cubicBezTo>
                  <a:pt x="37080" y="0"/>
                  <a:pt x="0" y="37080"/>
                  <a:pt x="0" y="82751"/>
                </a:cubicBezTo>
                <a:cubicBezTo>
                  <a:pt x="0" y="128423"/>
                  <a:pt x="37080" y="165502"/>
                  <a:pt x="82751" y="165502"/>
                </a:cubicBezTo>
                <a:close/>
                <a:moveTo>
                  <a:pt x="110033" y="68755"/>
                </a:moveTo>
                <a:lnTo>
                  <a:pt x="84173" y="110130"/>
                </a:lnTo>
                <a:cubicBezTo>
                  <a:pt x="82816" y="112296"/>
                  <a:pt x="80488" y="113654"/>
                  <a:pt x="77935" y="113783"/>
                </a:cubicBezTo>
                <a:cubicBezTo>
                  <a:pt x="75381" y="113912"/>
                  <a:pt x="72924" y="112748"/>
                  <a:pt x="71405" y="110680"/>
                </a:cubicBezTo>
                <a:lnTo>
                  <a:pt x="55889" y="89992"/>
                </a:lnTo>
                <a:cubicBezTo>
                  <a:pt x="53303" y="86565"/>
                  <a:pt x="54015" y="81717"/>
                  <a:pt x="57441" y="79131"/>
                </a:cubicBezTo>
                <a:cubicBezTo>
                  <a:pt x="60867" y="76545"/>
                  <a:pt x="65716" y="77256"/>
                  <a:pt x="68302" y="80682"/>
                </a:cubicBezTo>
                <a:lnTo>
                  <a:pt x="77030" y="92319"/>
                </a:lnTo>
                <a:lnTo>
                  <a:pt x="96877" y="60544"/>
                </a:lnTo>
                <a:cubicBezTo>
                  <a:pt x="99140" y="56924"/>
                  <a:pt x="103924" y="55792"/>
                  <a:pt x="107576" y="58087"/>
                </a:cubicBezTo>
                <a:cubicBezTo>
                  <a:pt x="111229" y="60382"/>
                  <a:pt x="112328" y="65134"/>
                  <a:pt x="110033" y="6878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7" name="Text 55"/>
          <p:cNvSpPr/>
          <p:nvPr/>
        </p:nvSpPr>
        <p:spPr>
          <a:xfrm>
            <a:off x="6763612" y="5369629"/>
            <a:ext cx="4817955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Auditability:</a:t>
            </a: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Every line of code is transparent and reviewable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469386" y="5737412"/>
            <a:ext cx="165502" cy="165502"/>
          </a:xfrm>
          <a:custGeom>
            <a:avLst/>
            <a:gdLst/>
            <a:ahLst/>
            <a:cxnLst/>
            <a:rect l="l" t="t" r="r" b="b"/>
            <a:pathLst>
              <a:path w="165502" h="165502">
                <a:moveTo>
                  <a:pt x="82751" y="165502"/>
                </a:moveTo>
                <a:cubicBezTo>
                  <a:pt x="128423" y="165502"/>
                  <a:pt x="165502" y="128423"/>
                  <a:pt x="165502" y="82751"/>
                </a:cubicBezTo>
                <a:cubicBezTo>
                  <a:pt x="165502" y="37080"/>
                  <a:pt x="128423" y="0"/>
                  <a:pt x="82751" y="0"/>
                </a:cubicBezTo>
                <a:cubicBezTo>
                  <a:pt x="37080" y="0"/>
                  <a:pt x="0" y="37080"/>
                  <a:pt x="0" y="82751"/>
                </a:cubicBezTo>
                <a:cubicBezTo>
                  <a:pt x="0" y="128423"/>
                  <a:pt x="37080" y="165502"/>
                  <a:pt x="82751" y="165502"/>
                </a:cubicBezTo>
                <a:close/>
                <a:moveTo>
                  <a:pt x="110033" y="68755"/>
                </a:moveTo>
                <a:lnTo>
                  <a:pt x="84173" y="110130"/>
                </a:lnTo>
                <a:cubicBezTo>
                  <a:pt x="82816" y="112296"/>
                  <a:pt x="80488" y="113654"/>
                  <a:pt x="77935" y="113783"/>
                </a:cubicBezTo>
                <a:cubicBezTo>
                  <a:pt x="75381" y="113912"/>
                  <a:pt x="72924" y="112748"/>
                  <a:pt x="71405" y="110680"/>
                </a:cubicBezTo>
                <a:lnTo>
                  <a:pt x="55889" y="89992"/>
                </a:lnTo>
                <a:cubicBezTo>
                  <a:pt x="53303" y="86565"/>
                  <a:pt x="54015" y="81717"/>
                  <a:pt x="57441" y="79131"/>
                </a:cubicBezTo>
                <a:cubicBezTo>
                  <a:pt x="60867" y="76545"/>
                  <a:pt x="65716" y="77256"/>
                  <a:pt x="68302" y="80682"/>
                </a:cubicBezTo>
                <a:lnTo>
                  <a:pt x="77030" y="92319"/>
                </a:lnTo>
                <a:lnTo>
                  <a:pt x="96877" y="60544"/>
                </a:lnTo>
                <a:cubicBezTo>
                  <a:pt x="99140" y="56924"/>
                  <a:pt x="103924" y="55792"/>
                  <a:pt x="107576" y="58087"/>
                </a:cubicBezTo>
                <a:cubicBezTo>
                  <a:pt x="111229" y="60382"/>
                  <a:pt x="112328" y="65134"/>
                  <a:pt x="110033" y="6878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59" name="Text 57"/>
          <p:cNvSpPr/>
          <p:nvPr/>
        </p:nvSpPr>
        <p:spPr>
          <a:xfrm>
            <a:off x="6763612" y="5700633"/>
            <a:ext cx="4578896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Minimal Dependencies:</a:t>
            </a: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Smaller attack surface, fewer vulnerabilities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469386" y="6068416"/>
            <a:ext cx="165502" cy="165502"/>
          </a:xfrm>
          <a:custGeom>
            <a:avLst/>
            <a:gdLst/>
            <a:ahLst/>
            <a:cxnLst/>
            <a:rect l="l" t="t" r="r" b="b"/>
            <a:pathLst>
              <a:path w="165502" h="165502">
                <a:moveTo>
                  <a:pt x="82751" y="165502"/>
                </a:moveTo>
                <a:cubicBezTo>
                  <a:pt x="128423" y="165502"/>
                  <a:pt x="165502" y="128423"/>
                  <a:pt x="165502" y="82751"/>
                </a:cubicBezTo>
                <a:cubicBezTo>
                  <a:pt x="165502" y="37080"/>
                  <a:pt x="128423" y="0"/>
                  <a:pt x="82751" y="0"/>
                </a:cubicBezTo>
                <a:cubicBezTo>
                  <a:pt x="37080" y="0"/>
                  <a:pt x="0" y="37080"/>
                  <a:pt x="0" y="82751"/>
                </a:cubicBezTo>
                <a:cubicBezTo>
                  <a:pt x="0" y="128423"/>
                  <a:pt x="37080" y="165502"/>
                  <a:pt x="82751" y="165502"/>
                </a:cubicBezTo>
                <a:close/>
                <a:moveTo>
                  <a:pt x="110033" y="68755"/>
                </a:moveTo>
                <a:lnTo>
                  <a:pt x="84173" y="110130"/>
                </a:lnTo>
                <a:cubicBezTo>
                  <a:pt x="82816" y="112296"/>
                  <a:pt x="80488" y="113654"/>
                  <a:pt x="77935" y="113783"/>
                </a:cubicBezTo>
                <a:cubicBezTo>
                  <a:pt x="75381" y="113912"/>
                  <a:pt x="72924" y="112748"/>
                  <a:pt x="71405" y="110680"/>
                </a:cubicBezTo>
                <a:lnTo>
                  <a:pt x="55889" y="89992"/>
                </a:lnTo>
                <a:cubicBezTo>
                  <a:pt x="53303" y="86565"/>
                  <a:pt x="54015" y="81717"/>
                  <a:pt x="57441" y="79131"/>
                </a:cubicBezTo>
                <a:cubicBezTo>
                  <a:pt x="60867" y="76545"/>
                  <a:pt x="65716" y="77256"/>
                  <a:pt x="68302" y="80682"/>
                </a:cubicBezTo>
                <a:lnTo>
                  <a:pt x="77030" y="92319"/>
                </a:lnTo>
                <a:lnTo>
                  <a:pt x="96877" y="60544"/>
                </a:lnTo>
                <a:cubicBezTo>
                  <a:pt x="99140" y="56924"/>
                  <a:pt x="103924" y="55792"/>
                  <a:pt x="107576" y="58087"/>
                </a:cubicBezTo>
                <a:cubicBezTo>
                  <a:pt x="111229" y="60382"/>
                  <a:pt x="112328" y="65134"/>
                  <a:pt x="110033" y="68787"/>
                </a:cubicBezTo>
                <a:close/>
              </a:path>
            </a:pathLst>
          </a:custGeom>
          <a:solidFill>
            <a:srgbClr val="66FCF1"/>
          </a:solidFill>
          <a:ln/>
        </p:spPr>
        <p:txBody>
          <a:bodyPr/>
          <a:lstStyle/>
          <a:p>
            <a:endParaRPr lang="en-TR"/>
          </a:p>
        </p:txBody>
      </p:sp>
      <p:sp>
        <p:nvSpPr>
          <p:cNvPr id="61" name="Text 59"/>
          <p:cNvSpPr/>
          <p:nvPr/>
        </p:nvSpPr>
        <p:spPr>
          <a:xfrm>
            <a:off x="6763612" y="6031638"/>
            <a:ext cx="4192724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F5F5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Faster Load Times:</a:t>
            </a:r>
            <a:r>
              <a:rPr lang="en-US" sz="1158" dirty="0">
                <a:solidFill>
                  <a:srgbClr val="C5C6C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 framework overhead, instant response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1928</Words>
  <Application>Microsoft Macintosh PowerPoint</Application>
  <PresentationFormat>Widescreen</PresentationFormat>
  <Paragraphs>481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MiSans</vt:lpstr>
      <vt:lpstr>Noto Sans SC</vt:lpstr>
      <vt:lpstr>Arial</vt:lpstr>
      <vt:lpstr>Quattrocento Sans</vt:lpstr>
      <vt:lpstr>微软雅黑</vt:lpstr>
      <vt:lpstr>Coda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Offline Solana Transaction Signer</dc:title>
  <dc:subject>Offline Solana Transaction Signer</dc:subject>
  <dc:creator>Kimi</dc:creator>
  <cp:lastModifiedBy>Osman Sarper Küçük</cp:lastModifiedBy>
  <cp:revision>2</cp:revision>
  <dcterms:created xsi:type="dcterms:W3CDTF">2026-02-13T15:53:52Z</dcterms:created>
  <dcterms:modified xsi:type="dcterms:W3CDTF">2026-02-13T15:57:35Z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{"Label":"Offline Solana Transaction Signer","ContentProducer":"001191110108MACG2KBH8F10000","ProduceID":"19c57adf-8812-8ac4-8000-00001f1a733f","ReservedCode1":"","ContentPropagator":"001191110108MACG2KBH8F20000","PropagateID":"19c57adf-8812-8ac4-8000-00001f1a733f","ReservedCode2":""}</vt:lpwstr>
  </property>
</Properties>
</file>